
<file path=[Content_Types].xml><?xml version="1.0" encoding="utf-8"?>
<Types xmlns="http://schemas.openxmlformats.org/package/2006/content-types">
  <Override PartName="/_rels/.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_rels/presentation.xml.rels" ContentType="application/vnd.openxmlformats-package.relationships+xml"/>
  <Override PartName="/ppt/media/image19.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13.png" ContentType="image/png"/>
  <Override PartName="/ppt/media/image12.png" ContentType="image/png"/>
  <Override PartName="/ppt/media/image11.png" ContentType="image/png"/>
  <Override PartName="/ppt/media/image4.png" ContentType="image/png"/>
  <Override PartName="/ppt/media/image3.png" ContentType="image/png"/>
  <Override PartName="/ppt/media/image2.png" ContentType="image/png"/>
  <Override PartName="/ppt/media/image1.png" ContentType="image/png"/>
  <Override PartName="/ppt/media/image5.png" ContentType="image/png"/>
  <Override PartName="/ppt/media/image6.png" ContentType="image/png"/>
  <Override PartName="/ppt/media/image7.png" ContentType="image/png"/>
  <Override PartName="/ppt/media/image8.png" ContentType="image/png"/>
  <Override PartName="/ppt/media/image10.png" ContentType="image/png"/>
  <Override PartName="/ppt/media/image9.png" ContentType="image/png"/>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Lst>
  <p:sldSz cx="9906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95000" y="273600"/>
            <a:ext cx="89150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27" name="PlaceHolder 2"/>
          <p:cNvSpPr>
            <a:spLocks noGrp="1"/>
          </p:cNvSpPr>
          <p:nvPr>
            <p:ph type="body"/>
          </p:nvPr>
        </p:nvSpPr>
        <p:spPr>
          <a:xfrm>
            <a:off x="495000" y="1604520"/>
            <a:ext cx="8915040" cy="18968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28" name="PlaceHolder 3"/>
          <p:cNvSpPr>
            <a:spLocks noGrp="1"/>
          </p:cNvSpPr>
          <p:nvPr>
            <p:ph type="body"/>
          </p:nvPr>
        </p:nvSpPr>
        <p:spPr>
          <a:xfrm>
            <a:off x="495000" y="3682080"/>
            <a:ext cx="8915040" cy="18968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95000" y="273600"/>
            <a:ext cx="89150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30" name="PlaceHolder 2"/>
          <p:cNvSpPr>
            <a:spLocks noGrp="1"/>
          </p:cNvSpPr>
          <p:nvPr>
            <p:ph type="body"/>
          </p:nvPr>
        </p:nvSpPr>
        <p:spPr>
          <a:xfrm>
            <a:off x="495000" y="1604520"/>
            <a:ext cx="4350240" cy="18968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31" name="PlaceHolder 3"/>
          <p:cNvSpPr>
            <a:spLocks noGrp="1"/>
          </p:cNvSpPr>
          <p:nvPr>
            <p:ph type="body"/>
          </p:nvPr>
        </p:nvSpPr>
        <p:spPr>
          <a:xfrm>
            <a:off x="5063040" y="1604520"/>
            <a:ext cx="4350240" cy="18968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32" name="PlaceHolder 4"/>
          <p:cNvSpPr>
            <a:spLocks noGrp="1"/>
          </p:cNvSpPr>
          <p:nvPr>
            <p:ph type="body"/>
          </p:nvPr>
        </p:nvSpPr>
        <p:spPr>
          <a:xfrm>
            <a:off x="5063040" y="3682080"/>
            <a:ext cx="4350240" cy="18968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33" name="PlaceHolder 5"/>
          <p:cNvSpPr>
            <a:spLocks noGrp="1"/>
          </p:cNvSpPr>
          <p:nvPr>
            <p:ph type="body"/>
          </p:nvPr>
        </p:nvSpPr>
        <p:spPr>
          <a:xfrm>
            <a:off x="495000" y="3682080"/>
            <a:ext cx="4350240" cy="18968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95000" y="273600"/>
            <a:ext cx="89150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35" name="PlaceHolder 2"/>
          <p:cNvSpPr>
            <a:spLocks noGrp="1"/>
          </p:cNvSpPr>
          <p:nvPr>
            <p:ph type="body"/>
          </p:nvPr>
        </p:nvSpPr>
        <p:spPr>
          <a:xfrm>
            <a:off x="495000" y="1604520"/>
            <a:ext cx="8915040" cy="397728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36" name="PlaceHolder 3"/>
          <p:cNvSpPr>
            <a:spLocks noGrp="1"/>
          </p:cNvSpPr>
          <p:nvPr>
            <p:ph type="body"/>
          </p:nvPr>
        </p:nvSpPr>
        <p:spPr>
          <a:xfrm>
            <a:off x="495000" y="1604520"/>
            <a:ext cx="8915040" cy="397728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pic>
        <p:nvPicPr>
          <p:cNvPr id="37" name="" descr=""/>
          <p:cNvPicPr/>
          <p:nvPr/>
        </p:nvPicPr>
        <p:blipFill>
          <a:blip r:embed="rId2"/>
          <a:stretch/>
        </p:blipFill>
        <p:spPr>
          <a:xfrm>
            <a:off x="2459880" y="1604520"/>
            <a:ext cx="4984920" cy="3977280"/>
          </a:xfrm>
          <a:prstGeom prst="rect">
            <a:avLst/>
          </a:prstGeom>
          <a:ln>
            <a:noFill/>
          </a:ln>
        </p:spPr>
      </p:pic>
      <p:pic>
        <p:nvPicPr>
          <p:cNvPr id="38" name="" descr=""/>
          <p:cNvPicPr/>
          <p:nvPr/>
        </p:nvPicPr>
        <p:blipFill>
          <a:blip r:embed="rId3"/>
          <a:stretch/>
        </p:blipFill>
        <p:spPr>
          <a:xfrm>
            <a:off x="2459880" y="1604520"/>
            <a:ext cx="4984920" cy="3977280"/>
          </a:xfrm>
          <a:prstGeom prst="rect">
            <a:avLst/>
          </a:prstGeom>
          <a:ln>
            <a:noFill/>
          </a:ln>
        </p:spPr>
      </p:pic>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95000" y="273600"/>
            <a:ext cx="89150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6" name="PlaceHolder 2"/>
          <p:cNvSpPr>
            <a:spLocks noGrp="1"/>
          </p:cNvSpPr>
          <p:nvPr>
            <p:ph type="subTitle"/>
          </p:nvPr>
        </p:nvSpPr>
        <p:spPr>
          <a:xfrm>
            <a:off x="495000" y="1604520"/>
            <a:ext cx="8915040" cy="39772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95000" y="273600"/>
            <a:ext cx="89150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8" name="PlaceHolder 2"/>
          <p:cNvSpPr>
            <a:spLocks noGrp="1"/>
          </p:cNvSpPr>
          <p:nvPr>
            <p:ph type="body"/>
          </p:nvPr>
        </p:nvSpPr>
        <p:spPr>
          <a:xfrm>
            <a:off x="495000" y="1604520"/>
            <a:ext cx="8915040" cy="397728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95000" y="273600"/>
            <a:ext cx="89150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10" name="PlaceHolder 2"/>
          <p:cNvSpPr>
            <a:spLocks noGrp="1"/>
          </p:cNvSpPr>
          <p:nvPr>
            <p:ph type="body"/>
          </p:nvPr>
        </p:nvSpPr>
        <p:spPr>
          <a:xfrm>
            <a:off x="495000" y="1604520"/>
            <a:ext cx="4350240" cy="397728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11" name="PlaceHolder 3"/>
          <p:cNvSpPr>
            <a:spLocks noGrp="1"/>
          </p:cNvSpPr>
          <p:nvPr>
            <p:ph type="body"/>
          </p:nvPr>
        </p:nvSpPr>
        <p:spPr>
          <a:xfrm>
            <a:off x="5063040" y="1604520"/>
            <a:ext cx="4350240" cy="397728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95000" y="273600"/>
            <a:ext cx="89150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95000" y="273600"/>
            <a:ext cx="8915040" cy="5307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95000" y="273600"/>
            <a:ext cx="89150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15" name="PlaceHolder 2"/>
          <p:cNvSpPr>
            <a:spLocks noGrp="1"/>
          </p:cNvSpPr>
          <p:nvPr>
            <p:ph type="body"/>
          </p:nvPr>
        </p:nvSpPr>
        <p:spPr>
          <a:xfrm>
            <a:off x="495000" y="1604520"/>
            <a:ext cx="4350240" cy="18968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16" name="PlaceHolder 3"/>
          <p:cNvSpPr>
            <a:spLocks noGrp="1"/>
          </p:cNvSpPr>
          <p:nvPr>
            <p:ph type="body"/>
          </p:nvPr>
        </p:nvSpPr>
        <p:spPr>
          <a:xfrm>
            <a:off x="495000" y="3682080"/>
            <a:ext cx="4350240" cy="18968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17" name="PlaceHolder 4"/>
          <p:cNvSpPr>
            <a:spLocks noGrp="1"/>
          </p:cNvSpPr>
          <p:nvPr>
            <p:ph type="body"/>
          </p:nvPr>
        </p:nvSpPr>
        <p:spPr>
          <a:xfrm>
            <a:off x="5063040" y="1604520"/>
            <a:ext cx="4350240" cy="397728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95000" y="273600"/>
            <a:ext cx="89150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19" name="PlaceHolder 2"/>
          <p:cNvSpPr>
            <a:spLocks noGrp="1"/>
          </p:cNvSpPr>
          <p:nvPr>
            <p:ph type="body"/>
          </p:nvPr>
        </p:nvSpPr>
        <p:spPr>
          <a:xfrm>
            <a:off x="495000" y="1604520"/>
            <a:ext cx="4350240" cy="397728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20" name="PlaceHolder 3"/>
          <p:cNvSpPr>
            <a:spLocks noGrp="1"/>
          </p:cNvSpPr>
          <p:nvPr>
            <p:ph type="body"/>
          </p:nvPr>
        </p:nvSpPr>
        <p:spPr>
          <a:xfrm>
            <a:off x="5063040" y="1604520"/>
            <a:ext cx="4350240" cy="18968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21" name="PlaceHolder 4"/>
          <p:cNvSpPr>
            <a:spLocks noGrp="1"/>
          </p:cNvSpPr>
          <p:nvPr>
            <p:ph type="body"/>
          </p:nvPr>
        </p:nvSpPr>
        <p:spPr>
          <a:xfrm>
            <a:off x="5063040" y="3682080"/>
            <a:ext cx="4350240" cy="18968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95000" y="273600"/>
            <a:ext cx="89150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23" name="PlaceHolder 2"/>
          <p:cNvSpPr>
            <a:spLocks noGrp="1"/>
          </p:cNvSpPr>
          <p:nvPr>
            <p:ph type="body"/>
          </p:nvPr>
        </p:nvSpPr>
        <p:spPr>
          <a:xfrm>
            <a:off x="495000" y="1604520"/>
            <a:ext cx="4350240" cy="18968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24" name="PlaceHolder 3"/>
          <p:cNvSpPr>
            <a:spLocks noGrp="1"/>
          </p:cNvSpPr>
          <p:nvPr>
            <p:ph type="body"/>
          </p:nvPr>
        </p:nvSpPr>
        <p:spPr>
          <a:xfrm>
            <a:off x="5063040" y="1604520"/>
            <a:ext cx="4350240" cy="18968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25" name="PlaceHolder 4"/>
          <p:cNvSpPr>
            <a:spLocks noGrp="1"/>
          </p:cNvSpPr>
          <p:nvPr>
            <p:ph type="body"/>
          </p:nvPr>
        </p:nvSpPr>
        <p:spPr>
          <a:xfrm>
            <a:off x="495000" y="3682080"/>
            <a:ext cx="8915040" cy="18968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dt"/>
          </p:nvPr>
        </p:nvSpPr>
        <p:spPr>
          <a:xfrm>
            <a:off x="681120" y="6356520"/>
            <a:ext cx="2228400" cy="364680"/>
          </a:xfrm>
          <a:prstGeom prst="rect">
            <a:avLst/>
          </a:prstGeom>
        </p:spPr>
        <p:txBody>
          <a:bodyPr anchor="ctr"/>
          <a:p>
            <a:pPr>
              <a:lnSpc>
                <a:spcPct val="100000"/>
              </a:lnSpc>
            </a:pPr>
            <a:r>
              <a:rPr b="0" lang="en-US" sz="1200" spc="-1" strike="noStrike">
                <a:solidFill>
                  <a:srgbClr val="8b8b8b"/>
                </a:solidFill>
                <a:uFill>
                  <a:solidFill>
                    <a:srgbClr val="ffffff"/>
                  </a:solidFill>
                </a:uFill>
                <a:latin typeface="Calibri"/>
              </a:rPr>
              <a:t>6/11/18</a:t>
            </a:r>
            <a:endParaRPr b="0" lang="en-US" sz="1400" spc="-1" strike="noStrike">
              <a:solidFill>
                <a:srgbClr val="000000"/>
              </a:solidFill>
              <a:uFill>
                <a:solidFill>
                  <a:srgbClr val="ffffff"/>
                </a:solidFill>
              </a:uFill>
              <a:latin typeface="Times New Roman"/>
            </a:endParaRPr>
          </a:p>
        </p:txBody>
      </p:sp>
      <p:sp>
        <p:nvSpPr>
          <p:cNvPr id="1" name="PlaceHolder 2"/>
          <p:cNvSpPr>
            <a:spLocks noGrp="1"/>
          </p:cNvSpPr>
          <p:nvPr>
            <p:ph type="ftr"/>
          </p:nvPr>
        </p:nvSpPr>
        <p:spPr>
          <a:xfrm>
            <a:off x="3281400" y="6356520"/>
            <a:ext cx="3342960" cy="364680"/>
          </a:xfrm>
          <a:prstGeom prst="rect">
            <a:avLst/>
          </a:prstGeom>
        </p:spPr>
        <p:txBody>
          <a:bodyPr anchor="ctr"/>
          <a:p>
            <a:endParaRPr b="0" lang="en-US" sz="2400" spc="-1" strike="noStrike">
              <a:solidFill>
                <a:srgbClr val="000000"/>
              </a:solidFill>
              <a:uFill>
                <a:solidFill>
                  <a:srgbClr val="ffffff"/>
                </a:solidFill>
              </a:uFill>
              <a:latin typeface="Times New Roman"/>
            </a:endParaRPr>
          </a:p>
        </p:txBody>
      </p:sp>
      <p:sp>
        <p:nvSpPr>
          <p:cNvPr id="2" name="PlaceHolder 3"/>
          <p:cNvSpPr>
            <a:spLocks noGrp="1"/>
          </p:cNvSpPr>
          <p:nvPr>
            <p:ph type="sldNum"/>
          </p:nvPr>
        </p:nvSpPr>
        <p:spPr>
          <a:xfrm>
            <a:off x="6996240" y="6356520"/>
            <a:ext cx="2228400" cy="364680"/>
          </a:xfrm>
          <a:prstGeom prst="rect">
            <a:avLst/>
          </a:prstGeom>
        </p:spPr>
        <p:txBody>
          <a:bodyPr anchor="ctr"/>
          <a:p>
            <a:pPr algn="r">
              <a:lnSpc>
                <a:spcPct val="100000"/>
              </a:lnSpc>
            </a:pPr>
            <a:fld id="{F8094DB4-A86B-4B73-AF87-867D9431A5F3}" type="slidenum">
              <a:rPr b="0" lang="en-US" sz="1200" spc="-1" strike="noStrike">
                <a:solidFill>
                  <a:srgbClr val="8b8b8b"/>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sp>
        <p:nvSpPr>
          <p:cNvPr id="3" name="PlaceHolder 4"/>
          <p:cNvSpPr>
            <a:spLocks noGrp="1"/>
          </p:cNvSpPr>
          <p:nvPr>
            <p:ph type="title"/>
          </p:nvPr>
        </p:nvSpPr>
        <p:spPr>
          <a:xfrm>
            <a:off x="495000" y="273600"/>
            <a:ext cx="8915040" cy="1144800"/>
          </a:xfrm>
          <a:prstGeom prst="rect">
            <a:avLst/>
          </a:prstGeom>
        </p:spPr>
        <p:txBody>
          <a:bodyPr lIns="0" rIns="0" tIns="0" bIns="0" anchor="ctr"/>
          <a:p>
            <a:r>
              <a:rPr b="0" lang="en-US" sz="1800" spc="-1" strike="noStrike">
                <a:solidFill>
                  <a:srgbClr val="000000"/>
                </a:solidFill>
                <a:uFill>
                  <a:solidFill>
                    <a:srgbClr val="ffffff"/>
                  </a:solidFill>
                </a:uFill>
                <a:latin typeface="Calibri"/>
              </a:rPr>
              <a:t>Click to edit the title text format</a:t>
            </a:r>
            <a:endParaRPr b="0" lang="en-US" sz="1800" spc="-1" strike="noStrike">
              <a:solidFill>
                <a:srgbClr val="000000"/>
              </a:solidFill>
              <a:uFill>
                <a:solidFill>
                  <a:srgbClr val="ffffff"/>
                </a:solidFill>
              </a:uFill>
              <a:latin typeface="Calibri"/>
            </a:endParaRPr>
          </a:p>
        </p:txBody>
      </p:sp>
      <p:sp>
        <p:nvSpPr>
          <p:cNvPr id="4" name="PlaceHolder 5"/>
          <p:cNvSpPr>
            <a:spLocks noGrp="1"/>
          </p:cNvSpPr>
          <p:nvPr>
            <p:ph type="body"/>
          </p:nvPr>
        </p:nvSpPr>
        <p:spPr>
          <a:xfrm>
            <a:off x="495000" y="1604520"/>
            <a:ext cx="8915040" cy="3977280"/>
          </a:xfrm>
          <a:prstGeom prst="rect">
            <a:avLst/>
          </a:prstGeom>
        </p:spPr>
        <p:txBody>
          <a:bodyPr lIns="0" rIns="0" tIns="0" bIns="0"/>
          <a:p>
            <a:pPr marL="432000" indent="-324000">
              <a:buClr>
                <a:srgbClr val="000000"/>
              </a:buClr>
              <a:buSzPct val="45000"/>
              <a:buFont typeface="Wingdings" charset="2"/>
              <a:buChar char=""/>
            </a:pPr>
            <a:r>
              <a:rPr b="0" lang="en-US" sz="2800" spc="-1" strike="noStrike">
                <a:solidFill>
                  <a:srgbClr val="000000"/>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0" lang="en-US" sz="2000" spc="-1" strike="noStrike">
                <a:solidFill>
                  <a:srgbClr val="000000"/>
                </a:solidFill>
                <a:uFill>
                  <a:solidFill>
                    <a:srgbClr val="ffffff"/>
                  </a:solidFill>
                </a:uFill>
                <a:latin typeface="Calibri"/>
              </a:rPr>
              <a:t>Second Outline Level</a:t>
            </a:r>
            <a:endParaRPr b="0" lang="en-US"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0" lang="en-US" sz="1800" spc="-1" strike="noStrike">
                <a:solidFill>
                  <a:srgbClr val="000000"/>
                </a:solidFill>
                <a:uFill>
                  <a:solidFill>
                    <a:srgbClr val="ffffff"/>
                  </a:solidFill>
                </a:uFill>
                <a:latin typeface="Calibri"/>
              </a:rPr>
              <a:t>Third Outline Level</a:t>
            </a:r>
            <a:endParaRPr b="0" lang="en-US"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0" lang="en-US" sz="1800" spc="-1" strike="noStrike">
                <a:solidFill>
                  <a:srgbClr val="000000"/>
                </a:solidFill>
                <a:uFill>
                  <a:solidFill>
                    <a:srgbClr val="ffffff"/>
                  </a:solidFill>
                </a:uFill>
                <a:latin typeface="Calibri"/>
              </a:rPr>
              <a:t>Fourth Outline Level</a:t>
            </a:r>
            <a:endParaRPr b="0" lang="en-US"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Seventh Outline Level</a:t>
            </a:r>
            <a:endParaRPr b="0" lang="en-US" sz="2000" spc="-1" strike="noStrike">
              <a:solidFill>
                <a:srgbClr val="000000"/>
              </a:solidFill>
              <a:uFill>
                <a:solidFill>
                  <a:srgbClr val="ffffff"/>
                </a:solidFill>
              </a:u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hyperlink" Target="https://134.176.7.66/quanTLC" TargetMode="External"/><Relationship Id="rId2" Type="http://schemas.openxmlformats.org/officeDocument/2006/relationships/hyperlink" Target="https://134.176.7.66/quanTLC" TargetMode="External"/><Relationship Id="rId3" Type="http://schemas.openxmlformats.org/officeDocument/2006/relationships/hyperlink" Target="https://github.com/DimitriF/quantlc" TargetMode="External"/><Relationship Id="rId4" Type="http://schemas.openxmlformats.org/officeDocument/2006/relationships/hyperlink" Target="https://www.sciencedirect.com/science/article/pii/S0021967318306101" TargetMode="External"/><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 name="CustomShape 1"/>
          <p:cNvSpPr/>
          <p:nvPr/>
        </p:nvSpPr>
        <p:spPr>
          <a:xfrm>
            <a:off x="620640" y="2164320"/>
            <a:ext cx="8724240" cy="24368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4400" spc="-1" strike="noStrike">
                <a:solidFill>
                  <a:srgbClr val="000000"/>
                </a:solidFill>
                <a:uFill>
                  <a:solidFill>
                    <a:srgbClr val="ffffff"/>
                  </a:solidFill>
                </a:uFill>
                <a:latin typeface="LMRoman17-Regular"/>
              </a:rPr>
              <a:t>quanTLC manual</a:t>
            </a:r>
            <a:endParaRPr b="0" lang="en-US" sz="1800" spc="-1" strike="noStrike">
              <a:solidFill>
                <a:srgbClr val="000000"/>
              </a:solidFill>
              <a:uFill>
                <a:solidFill>
                  <a:srgbClr val="ffffff"/>
                </a:solidFill>
              </a:uFill>
              <a:latin typeface="Arial"/>
            </a:endParaRPr>
          </a:p>
          <a:p>
            <a:pPr algn="ctr">
              <a:lnSpc>
                <a:spcPct val="100000"/>
              </a:lnSpc>
            </a:pPr>
            <a:r>
              <a:rPr b="0" i="1" lang="en-US" sz="2800" spc="-1" strike="noStrike">
                <a:solidFill>
                  <a:srgbClr val="000000"/>
                </a:solidFill>
                <a:uFill>
                  <a:solidFill>
                    <a:srgbClr val="ffffff"/>
                  </a:solidFill>
                </a:uFill>
                <a:latin typeface="LMRoman12-Italic"/>
              </a:rPr>
              <a:t>May 31, 2018</a:t>
            </a:r>
            <a:endParaRPr b="0" lang="en-US" sz="1800" spc="-1" strike="noStrike">
              <a:solidFill>
                <a:srgbClr val="000000"/>
              </a:solidFill>
              <a:uFill>
                <a:solidFill>
                  <a:srgbClr val="ffffff"/>
                </a:solidFill>
              </a:uFill>
              <a:latin typeface="Arial"/>
            </a:endParaRPr>
          </a:p>
          <a:p>
            <a:pPr algn="ctr">
              <a:lnSpc>
                <a:spcPct val="100000"/>
              </a:lnSpc>
            </a:pPr>
            <a:endParaRPr b="0" lang="en-US" sz="1800" spc="-1" strike="noStrike">
              <a:solidFill>
                <a:srgbClr val="000000"/>
              </a:solidFill>
              <a:uFill>
                <a:solidFill>
                  <a:srgbClr val="ffffff"/>
                </a:solidFill>
              </a:uFill>
              <a:latin typeface="Arial"/>
            </a:endParaRPr>
          </a:p>
          <a:p>
            <a:pPr>
              <a:lnSpc>
                <a:spcPct val="100000"/>
              </a:lnSpc>
            </a:pPr>
            <a:r>
              <a:rPr b="0" lang="en-US" sz="1800" spc="-1" strike="noStrike">
                <a:solidFill>
                  <a:srgbClr val="000000"/>
                </a:solidFill>
                <a:uFill>
                  <a:solidFill>
                    <a:srgbClr val="ffffff"/>
                  </a:solidFill>
                </a:uFill>
                <a:latin typeface="LMRoman10-Regular"/>
              </a:rPr>
              <a:t>QuanTLC can be accessed online: </a:t>
            </a:r>
            <a:r>
              <a:rPr b="0" lang="en-US" sz="1800" spc="-1" strike="noStrike" u="sng">
                <a:solidFill>
                  <a:srgbClr val="0563c1"/>
                </a:solidFill>
                <a:uFill>
                  <a:solidFill>
                    <a:srgbClr val="ffffff"/>
                  </a:solidFill>
                </a:uFill>
                <a:latin typeface="LMRoman10-Regular"/>
                <a:hlinkClick r:id="rId1"/>
              </a:rPr>
              <a:t>134.176.7.66/</a:t>
            </a:r>
            <a:r>
              <a:rPr b="0" lang="en-US" sz="1800" spc="-1" strike="noStrike" u="sng">
                <a:solidFill>
                  <a:srgbClr val="0563c1"/>
                </a:solidFill>
                <a:uFill>
                  <a:solidFill>
                    <a:srgbClr val="ffffff"/>
                  </a:solidFill>
                </a:uFill>
                <a:latin typeface="LMRoman10-Regular"/>
                <a:hlinkClick r:id="rId2"/>
              </a:rPr>
              <a:t>quanTLC</a:t>
            </a:r>
            <a:r>
              <a:rPr b="0" lang="en-US" sz="1800" spc="-1" strike="noStrike">
                <a:solidFill>
                  <a:srgbClr val="000000"/>
                </a:solidFill>
                <a:uFill>
                  <a:solidFill>
                    <a:srgbClr val="ffffff"/>
                  </a:solidFill>
                </a:uFill>
                <a:latin typeface="LMRoman10-Regular"/>
              </a:rPr>
              <a:t>.</a:t>
            </a:r>
            <a:endParaRPr b="0" lang="en-US" sz="1800" spc="-1" strike="noStrike">
              <a:solidFill>
                <a:srgbClr val="000000"/>
              </a:solidFill>
              <a:uFill>
                <a:solidFill>
                  <a:srgbClr val="ffffff"/>
                </a:solidFill>
              </a:uFill>
              <a:latin typeface="Arial"/>
            </a:endParaRPr>
          </a:p>
          <a:p>
            <a:pPr>
              <a:lnSpc>
                <a:spcPct val="100000"/>
              </a:lnSpc>
            </a:pPr>
            <a:r>
              <a:rPr b="0" lang="en-US" sz="1800" spc="-1" strike="noStrike">
                <a:solidFill>
                  <a:srgbClr val="000000"/>
                </a:solidFill>
                <a:uFill>
                  <a:solidFill>
                    <a:srgbClr val="ffffff"/>
                  </a:solidFill>
                </a:uFill>
                <a:latin typeface="LMRoman10-Regular"/>
              </a:rPr>
              <a:t>The github repository with the code source is </a:t>
            </a:r>
            <a:r>
              <a:rPr b="0" lang="en-US" sz="1800" spc="-1" strike="noStrike" u="sng">
                <a:solidFill>
                  <a:srgbClr val="0563c1"/>
                </a:solidFill>
                <a:uFill>
                  <a:solidFill>
                    <a:srgbClr val="ffffff"/>
                  </a:solidFill>
                </a:uFill>
                <a:latin typeface="LMRoman10-Regular"/>
                <a:hlinkClick r:id="rId3"/>
              </a:rPr>
              <a:t>here</a:t>
            </a:r>
            <a:endParaRPr b="0" lang="en-US" sz="1800" spc="-1" strike="noStrike">
              <a:solidFill>
                <a:srgbClr val="000000"/>
              </a:solidFill>
              <a:uFill>
                <a:solidFill>
                  <a:srgbClr val="ffffff"/>
                </a:solidFill>
              </a:uFill>
              <a:latin typeface="Arial"/>
            </a:endParaRPr>
          </a:p>
          <a:p>
            <a:pPr>
              <a:lnSpc>
                <a:spcPct val="100000"/>
              </a:lnSpc>
            </a:pPr>
            <a:r>
              <a:rPr b="0" lang="en-US" sz="1800" spc="-1" strike="noStrike">
                <a:solidFill>
                  <a:srgbClr val="000000"/>
                </a:solidFill>
                <a:uFill>
                  <a:solidFill>
                    <a:srgbClr val="ffffff"/>
                  </a:solidFill>
                </a:uFill>
                <a:latin typeface="LMRoman10-Regular"/>
              </a:rPr>
              <a:t>The peer review article is available </a:t>
            </a:r>
            <a:r>
              <a:rPr b="0" lang="en-US" sz="1800" spc="-1" strike="noStrike" u="sng">
                <a:solidFill>
                  <a:srgbClr val="0563c1"/>
                </a:solidFill>
                <a:uFill>
                  <a:solidFill>
                    <a:srgbClr val="ffffff"/>
                  </a:solidFill>
                </a:uFill>
                <a:latin typeface="LMRoman10-Regular"/>
                <a:hlinkClick r:id="rId4"/>
              </a:rPr>
              <a:t>here</a:t>
            </a:r>
            <a:r>
              <a:rPr b="0" lang="en-US" sz="1800" spc="-1" strike="noStrike">
                <a:solidFill>
                  <a:srgbClr val="000000"/>
                </a:solidFill>
                <a:uFill>
                  <a:solidFill>
                    <a:srgbClr val="ffffff"/>
                  </a:solidFill>
                </a:uFill>
                <a:latin typeface="LMRoman10-Regular"/>
              </a:rPr>
              <a:t>.</a:t>
            </a:r>
            <a:endParaRPr b="0" lang="en-US" sz="1800" spc="-1" strike="noStrike">
              <a:solidFill>
                <a:srgbClr val="000000"/>
              </a:solidFill>
              <a:uFill>
                <a:solidFill>
                  <a:srgbClr val="ffffff"/>
                </a:solidFill>
              </a:uFill>
              <a:latin typeface="Arial"/>
            </a:endParaRPr>
          </a:p>
        </p:txBody>
      </p:sp>
      <p:pic>
        <p:nvPicPr>
          <p:cNvPr id="40" name="Grafik 2" descr=""/>
          <p:cNvPicPr/>
          <p:nvPr/>
        </p:nvPicPr>
        <p:blipFill>
          <a:blip r:embed="rId5"/>
          <a:stretch/>
        </p:blipFill>
        <p:spPr>
          <a:xfrm>
            <a:off x="6389640" y="5173200"/>
            <a:ext cx="1904760" cy="1209240"/>
          </a:xfrm>
          <a:prstGeom prst="rect">
            <a:avLst/>
          </a:prstGeom>
          <a:ln>
            <a:noFill/>
          </a:ln>
        </p:spPr>
      </p:pic>
      <p:pic>
        <p:nvPicPr>
          <p:cNvPr id="41" name="Grafik 3" descr=""/>
          <p:cNvPicPr/>
          <p:nvPr/>
        </p:nvPicPr>
        <p:blipFill>
          <a:blip r:embed="rId6"/>
          <a:stretch/>
        </p:blipFill>
        <p:spPr>
          <a:xfrm>
            <a:off x="8294760" y="5163480"/>
            <a:ext cx="1218960" cy="1218960"/>
          </a:xfrm>
          <a:prstGeom prst="rect">
            <a:avLst/>
          </a:prstGeom>
          <a:ln>
            <a:noFill/>
          </a:ln>
        </p:spPr>
      </p:pic>
      <p:pic>
        <p:nvPicPr>
          <p:cNvPr id="42" name="Grafik 4" descr=""/>
          <p:cNvPicPr/>
          <p:nvPr/>
        </p:nvPicPr>
        <p:blipFill>
          <a:blip r:embed="rId7"/>
          <a:stretch/>
        </p:blipFill>
        <p:spPr>
          <a:xfrm>
            <a:off x="258120" y="122040"/>
            <a:ext cx="6419520" cy="1618920"/>
          </a:xfrm>
          <a:prstGeom prst="rect">
            <a:avLst/>
          </a:prstGeom>
          <a:ln>
            <a:noFill/>
          </a:ln>
        </p:spPr>
      </p:pic>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2" name="Grafik 3" descr=""/>
          <p:cNvPicPr/>
          <p:nvPr/>
        </p:nvPicPr>
        <p:blipFill>
          <a:blip r:embed="rId1"/>
          <a:srcRect l="0" t="11390" r="0" b="-11390"/>
          <a:stretch/>
        </p:blipFill>
        <p:spPr>
          <a:xfrm>
            <a:off x="252000" y="720000"/>
            <a:ext cx="9359640" cy="5055120"/>
          </a:xfrm>
          <a:prstGeom prst="rect">
            <a:avLst/>
          </a:prstGeom>
          <a:ln>
            <a:noFill/>
          </a:ln>
        </p:spPr>
      </p:pic>
      <p:sp>
        <p:nvSpPr>
          <p:cNvPr id="93" name="CustomShape 1"/>
          <p:cNvSpPr/>
          <p:nvPr/>
        </p:nvSpPr>
        <p:spPr>
          <a:xfrm>
            <a:off x="252000" y="5347080"/>
            <a:ext cx="9529200" cy="138276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uFill>
                  <a:solidFill>
                    <a:srgbClr val="ffffff"/>
                  </a:solidFill>
                </a:uFill>
                <a:latin typeface="Calibri"/>
              </a:rPr>
              <a:t>3. Click on a peak on the plot.</a:t>
            </a:r>
            <a:endParaRPr b="0" lang="en-US" sz="1800" spc="-1" strike="noStrike">
              <a:solidFill>
                <a:srgbClr val="000000"/>
              </a:solidFill>
              <a:uFill>
                <a:solidFill>
                  <a:srgbClr val="ffffff"/>
                </a:solidFill>
              </a:uFill>
              <a:latin typeface="Arial"/>
            </a:endParaRPr>
          </a:p>
          <a:p>
            <a:pPr>
              <a:lnSpc>
                <a:spcPct val="100000"/>
              </a:lnSpc>
            </a:pPr>
            <a:r>
              <a:rPr b="0" lang="en-US" sz="1600" spc="-1" strike="noStrike">
                <a:solidFill>
                  <a:srgbClr val="000000"/>
                </a:solidFill>
                <a:uFill>
                  <a:solidFill>
                    <a:srgbClr val="ffffff"/>
                  </a:solidFill>
                </a:uFill>
                <a:latin typeface="Calibri"/>
              </a:rPr>
              <a:t>4. The calibration curve is plotted, multiple clicks in the other channels will lead to multiple calibration. Note that once a peak is selected, the table become read-only to avoid inconsistency.</a:t>
            </a:r>
            <a:endParaRPr b="0" lang="en-US" sz="1800" spc="-1" strike="noStrike">
              <a:solidFill>
                <a:srgbClr val="000000"/>
              </a:solidFill>
              <a:uFill>
                <a:solidFill>
                  <a:srgbClr val="ffffff"/>
                </a:solidFill>
              </a:uFill>
              <a:latin typeface="Arial"/>
            </a:endParaRPr>
          </a:p>
          <a:p>
            <a:pPr>
              <a:lnSpc>
                <a:spcPct val="100000"/>
              </a:lnSpc>
            </a:pPr>
            <a:r>
              <a:rPr b="0" lang="en-US" sz="1600" spc="-1" strike="noStrike">
                <a:solidFill>
                  <a:srgbClr val="000000"/>
                </a:solidFill>
                <a:uFill>
                  <a:solidFill>
                    <a:srgbClr val="ffffff"/>
                  </a:solidFill>
                </a:uFill>
                <a:latin typeface="Calibri"/>
              </a:rPr>
              <a:t>The predicted values for each sample and standard are updated in the table (2) to be used for calculating the sample concentrations.</a:t>
            </a:r>
            <a:endParaRPr b="0" lang="en-US" sz="1800" spc="-1" strike="noStrike">
              <a:solidFill>
                <a:srgbClr val="000000"/>
              </a:solidFill>
              <a:uFill>
                <a:solidFill>
                  <a:srgbClr val="ffffff"/>
                </a:solidFill>
              </a:uFill>
              <a:latin typeface="Arial"/>
            </a:endParaRPr>
          </a:p>
        </p:txBody>
      </p:sp>
      <p:sp>
        <p:nvSpPr>
          <p:cNvPr id="94" name="CustomShape 2"/>
          <p:cNvSpPr/>
          <p:nvPr/>
        </p:nvSpPr>
        <p:spPr>
          <a:xfrm>
            <a:off x="146160" y="2322000"/>
            <a:ext cx="2970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1</a:t>
            </a:r>
            <a:endParaRPr b="0" lang="en-US" sz="1800" spc="-1" strike="noStrike">
              <a:solidFill>
                <a:srgbClr val="000000"/>
              </a:solidFill>
              <a:uFill>
                <a:solidFill>
                  <a:srgbClr val="ffffff"/>
                </a:solidFill>
              </a:uFill>
              <a:latin typeface="Arial"/>
            </a:endParaRPr>
          </a:p>
        </p:txBody>
      </p:sp>
      <p:sp>
        <p:nvSpPr>
          <p:cNvPr id="95" name="CustomShape 3"/>
          <p:cNvSpPr/>
          <p:nvPr/>
        </p:nvSpPr>
        <p:spPr>
          <a:xfrm>
            <a:off x="3006720" y="2981160"/>
            <a:ext cx="2970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2</a:t>
            </a:r>
            <a:endParaRPr b="0" lang="en-US" sz="1800" spc="-1" strike="noStrike">
              <a:solidFill>
                <a:srgbClr val="000000"/>
              </a:solidFill>
              <a:uFill>
                <a:solidFill>
                  <a:srgbClr val="ffffff"/>
                </a:solidFill>
              </a:uFill>
              <a:latin typeface="Arial"/>
            </a:endParaRPr>
          </a:p>
        </p:txBody>
      </p:sp>
      <p:sp>
        <p:nvSpPr>
          <p:cNvPr id="96" name="CustomShape 4"/>
          <p:cNvSpPr/>
          <p:nvPr/>
        </p:nvSpPr>
        <p:spPr>
          <a:xfrm>
            <a:off x="3748680" y="1353600"/>
            <a:ext cx="2970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3</a:t>
            </a:r>
            <a:endParaRPr b="0" lang="en-US" sz="1800" spc="-1" strike="noStrike">
              <a:solidFill>
                <a:srgbClr val="000000"/>
              </a:solidFill>
              <a:uFill>
                <a:solidFill>
                  <a:srgbClr val="ffffff"/>
                </a:solidFill>
              </a:uFill>
              <a:latin typeface="Arial"/>
            </a:endParaRPr>
          </a:p>
        </p:txBody>
      </p:sp>
      <p:sp>
        <p:nvSpPr>
          <p:cNvPr id="97" name="CustomShape 5"/>
          <p:cNvSpPr/>
          <p:nvPr/>
        </p:nvSpPr>
        <p:spPr>
          <a:xfrm>
            <a:off x="8953200" y="3229920"/>
            <a:ext cx="2970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4</a:t>
            </a:r>
            <a:endParaRPr b="0" lang="en-US" sz="1800" spc="-1" strike="noStrike">
              <a:solidFill>
                <a:srgbClr val="000000"/>
              </a:solidFill>
              <a:uFill>
                <a:solidFill>
                  <a:srgbClr val="ffffff"/>
                </a:solidFill>
              </a:uFill>
              <a:latin typeface="Arial"/>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8" name="Grafik 1" descr=""/>
          <p:cNvPicPr/>
          <p:nvPr/>
        </p:nvPicPr>
        <p:blipFill>
          <a:blip r:embed="rId1"/>
          <a:srcRect l="0" t="12815" r="0" b="-12815"/>
          <a:stretch/>
        </p:blipFill>
        <p:spPr>
          <a:xfrm>
            <a:off x="252000" y="720000"/>
            <a:ext cx="9359640" cy="5055120"/>
          </a:xfrm>
          <a:prstGeom prst="rect">
            <a:avLst/>
          </a:prstGeom>
          <a:ln>
            <a:noFill/>
          </a:ln>
        </p:spPr>
      </p:pic>
      <p:sp>
        <p:nvSpPr>
          <p:cNvPr id="99" name="CustomShape 1"/>
          <p:cNvSpPr/>
          <p:nvPr/>
        </p:nvSpPr>
        <p:spPr>
          <a:xfrm>
            <a:off x="252000" y="5347080"/>
            <a:ext cx="9529200" cy="113940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uFill>
                  <a:solidFill>
                    <a:srgbClr val="ffffff"/>
                  </a:solidFill>
                </a:uFill>
                <a:latin typeface="Calibri"/>
              </a:rPr>
              <a:t>Scroll down and</a:t>
            </a:r>
            <a:endParaRPr b="0" lang="en-US" sz="1800" spc="-1" strike="noStrike">
              <a:solidFill>
                <a:srgbClr val="000000"/>
              </a:solidFill>
              <a:uFill>
                <a:solidFill>
                  <a:srgbClr val="ffffff"/>
                </a:solidFill>
              </a:uFill>
              <a:latin typeface="Arial"/>
            </a:endParaRPr>
          </a:p>
          <a:p>
            <a:pPr>
              <a:lnSpc>
                <a:spcPct val="100000"/>
              </a:lnSpc>
            </a:pPr>
            <a:r>
              <a:rPr b="0" lang="en-US" sz="1600" spc="-1" strike="noStrike">
                <a:solidFill>
                  <a:srgbClr val="000000"/>
                </a:solidFill>
                <a:uFill>
                  <a:solidFill>
                    <a:srgbClr val="ffffff"/>
                  </a:solidFill>
                </a:uFill>
                <a:latin typeface="Calibri"/>
              </a:rPr>
              <a:t>5. Information on the model is printed.</a:t>
            </a:r>
            <a:endParaRPr b="0" lang="en-US" sz="1800" spc="-1" strike="noStrike">
              <a:solidFill>
                <a:srgbClr val="000000"/>
              </a:solidFill>
              <a:uFill>
                <a:solidFill>
                  <a:srgbClr val="ffffff"/>
                </a:solidFill>
              </a:uFill>
              <a:latin typeface="Arial"/>
            </a:endParaRPr>
          </a:p>
          <a:p>
            <a:pPr>
              <a:lnSpc>
                <a:spcPct val="100000"/>
              </a:lnSpc>
            </a:pPr>
            <a:r>
              <a:rPr b="0" lang="en-US" sz="1600" spc="-1" strike="noStrike">
                <a:solidFill>
                  <a:srgbClr val="000000"/>
                </a:solidFill>
                <a:uFill>
                  <a:solidFill>
                    <a:srgbClr val="ffffff"/>
                  </a:solidFill>
                </a:uFill>
                <a:latin typeface="Calibri"/>
              </a:rPr>
              <a:t>6. It is possible to remove the selected or all calibration (to correct quantity information in the table for example). Finally, select the channel of optimal calibration. </a:t>
            </a:r>
            <a:endParaRPr b="0" lang="en-US" sz="1800" spc="-1" strike="noStrike">
              <a:solidFill>
                <a:srgbClr val="000000"/>
              </a:solidFill>
              <a:uFill>
                <a:solidFill>
                  <a:srgbClr val="ffffff"/>
                </a:solidFill>
              </a:uFill>
              <a:latin typeface="Arial"/>
            </a:endParaRPr>
          </a:p>
        </p:txBody>
      </p:sp>
      <p:sp>
        <p:nvSpPr>
          <p:cNvPr id="100" name="CustomShape 2"/>
          <p:cNvSpPr/>
          <p:nvPr/>
        </p:nvSpPr>
        <p:spPr>
          <a:xfrm>
            <a:off x="3006720" y="3367080"/>
            <a:ext cx="2970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5</a:t>
            </a:r>
            <a:endParaRPr b="0" lang="en-US" sz="1800" spc="-1" strike="noStrike">
              <a:solidFill>
                <a:srgbClr val="000000"/>
              </a:solidFill>
              <a:uFill>
                <a:solidFill>
                  <a:srgbClr val="ffffff"/>
                </a:solidFill>
              </a:uFill>
              <a:latin typeface="Arial"/>
            </a:endParaRPr>
          </a:p>
        </p:txBody>
      </p:sp>
      <p:sp>
        <p:nvSpPr>
          <p:cNvPr id="101" name="CustomShape 3"/>
          <p:cNvSpPr/>
          <p:nvPr/>
        </p:nvSpPr>
        <p:spPr>
          <a:xfrm>
            <a:off x="103320" y="2849040"/>
            <a:ext cx="2970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6</a:t>
            </a:r>
            <a:endParaRPr b="0" lang="en-US" sz="1800" spc="-1" strike="noStrike">
              <a:solidFill>
                <a:srgbClr val="000000"/>
              </a:solidFill>
              <a:uFill>
                <a:solidFill>
                  <a:srgbClr val="ffffff"/>
                </a:solidFill>
              </a:uFill>
              <a:latin typeface="Arial"/>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CustomShape 1"/>
          <p:cNvSpPr/>
          <p:nvPr/>
        </p:nvSpPr>
        <p:spPr>
          <a:xfrm>
            <a:off x="252000" y="4919400"/>
            <a:ext cx="9529200" cy="138348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000000"/>
                </a:solidFill>
                <a:uFill>
                  <a:solidFill>
                    <a:srgbClr val="ffffff"/>
                  </a:solidFill>
                </a:uFill>
                <a:latin typeface="Calibri"/>
              </a:rPr>
              <a:t>Data output</a:t>
            </a:r>
            <a:endParaRPr b="0" lang="en-US" sz="1800" spc="-1" strike="noStrike">
              <a:solidFill>
                <a:srgbClr val="000000"/>
              </a:solidFill>
              <a:uFill>
                <a:solidFill>
                  <a:srgbClr val="ffffff"/>
                </a:solidFill>
              </a:uFill>
              <a:latin typeface="Arial"/>
            </a:endParaRPr>
          </a:p>
          <a:p>
            <a:pPr>
              <a:lnSpc>
                <a:spcPct val="100000"/>
              </a:lnSpc>
            </a:pPr>
            <a:r>
              <a:rPr b="0" lang="en-US" sz="1600" spc="-1" strike="noStrike">
                <a:solidFill>
                  <a:srgbClr val="000000"/>
                </a:solidFill>
                <a:uFill>
                  <a:solidFill>
                    <a:srgbClr val="ffffff"/>
                  </a:solidFill>
                </a:uFill>
                <a:latin typeface="Calibri"/>
              </a:rPr>
              <a:t>1. Select the “Report tab”</a:t>
            </a:r>
            <a:endParaRPr b="0" lang="en-US" sz="1800" spc="-1" strike="noStrike">
              <a:solidFill>
                <a:srgbClr val="000000"/>
              </a:solidFill>
              <a:uFill>
                <a:solidFill>
                  <a:srgbClr val="ffffff"/>
                </a:solidFill>
              </a:uFill>
              <a:latin typeface="Arial"/>
            </a:endParaRPr>
          </a:p>
          <a:p>
            <a:pPr>
              <a:lnSpc>
                <a:spcPct val="100000"/>
              </a:lnSpc>
            </a:pPr>
            <a:r>
              <a:rPr b="0" lang="en-US" sz="1600" spc="-1" strike="noStrike">
                <a:solidFill>
                  <a:srgbClr val="000000"/>
                </a:solidFill>
                <a:uFill>
                  <a:solidFill>
                    <a:srgbClr val="ffffff"/>
                  </a:solidFill>
                </a:uFill>
                <a:latin typeface="Calibri"/>
              </a:rPr>
              <a:t>2. Check the information to be included in the report.</a:t>
            </a:r>
            <a:endParaRPr b="0" lang="en-US" sz="1800" spc="-1" strike="noStrike">
              <a:solidFill>
                <a:srgbClr val="000000"/>
              </a:solidFill>
              <a:uFill>
                <a:solidFill>
                  <a:srgbClr val="ffffff"/>
                </a:solidFill>
              </a:uFill>
              <a:latin typeface="Arial"/>
            </a:endParaRPr>
          </a:p>
          <a:p>
            <a:pPr>
              <a:lnSpc>
                <a:spcPct val="100000"/>
              </a:lnSpc>
            </a:pPr>
            <a:r>
              <a:rPr b="0" lang="en-US" sz="1600" spc="-1" strike="noStrike">
                <a:solidFill>
                  <a:srgbClr val="000000"/>
                </a:solidFill>
                <a:uFill>
                  <a:solidFill>
                    <a:srgbClr val="ffffff"/>
                  </a:solidFill>
                </a:uFill>
                <a:latin typeface="Calibri"/>
              </a:rPr>
              <a:t>3. Select the format of report.</a:t>
            </a:r>
            <a:endParaRPr b="0" lang="en-US" sz="1800" spc="-1" strike="noStrike">
              <a:solidFill>
                <a:srgbClr val="000000"/>
              </a:solidFill>
              <a:uFill>
                <a:solidFill>
                  <a:srgbClr val="ffffff"/>
                </a:solidFill>
              </a:uFill>
              <a:latin typeface="Arial"/>
            </a:endParaRPr>
          </a:p>
          <a:p>
            <a:pPr>
              <a:lnSpc>
                <a:spcPct val="100000"/>
              </a:lnSpc>
            </a:pPr>
            <a:r>
              <a:rPr b="0" lang="en-US" sz="1600" spc="-1" strike="noStrike">
                <a:solidFill>
                  <a:srgbClr val="000000"/>
                </a:solidFill>
                <a:uFill>
                  <a:solidFill>
                    <a:srgbClr val="ffffff"/>
                  </a:solidFill>
                </a:uFill>
                <a:latin typeface="Calibri"/>
              </a:rPr>
              <a:t>4. Click here to download the report</a:t>
            </a:r>
            <a:endParaRPr b="0" lang="en-US" sz="1800" spc="-1" strike="noStrike">
              <a:solidFill>
                <a:srgbClr val="000000"/>
              </a:solidFill>
              <a:uFill>
                <a:solidFill>
                  <a:srgbClr val="ffffff"/>
                </a:solidFill>
              </a:uFill>
              <a:latin typeface="Arial"/>
            </a:endParaRPr>
          </a:p>
        </p:txBody>
      </p:sp>
      <p:pic>
        <p:nvPicPr>
          <p:cNvPr id="103" name="Grafik 3" descr=""/>
          <p:cNvPicPr/>
          <p:nvPr/>
        </p:nvPicPr>
        <p:blipFill>
          <a:blip r:embed="rId1"/>
          <a:srcRect l="4" t="11390" r="49268" b="38073"/>
          <a:stretch/>
        </p:blipFill>
        <p:spPr>
          <a:xfrm>
            <a:off x="252000" y="720000"/>
            <a:ext cx="7470720" cy="4019400"/>
          </a:xfrm>
          <a:prstGeom prst="rect">
            <a:avLst/>
          </a:prstGeom>
          <a:ln>
            <a:noFill/>
          </a:ln>
        </p:spPr>
      </p:pic>
      <p:sp>
        <p:nvSpPr>
          <p:cNvPr id="104" name="CustomShape 2"/>
          <p:cNvSpPr/>
          <p:nvPr/>
        </p:nvSpPr>
        <p:spPr>
          <a:xfrm>
            <a:off x="2896200" y="535320"/>
            <a:ext cx="2970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1</a:t>
            </a:r>
            <a:endParaRPr b="0" lang="en-US" sz="1800" spc="-1" strike="noStrike">
              <a:solidFill>
                <a:srgbClr val="000000"/>
              </a:solidFill>
              <a:uFill>
                <a:solidFill>
                  <a:srgbClr val="ffffff"/>
                </a:solidFill>
              </a:uFill>
              <a:latin typeface="Arial"/>
            </a:endParaRPr>
          </a:p>
        </p:txBody>
      </p:sp>
      <p:sp>
        <p:nvSpPr>
          <p:cNvPr id="105" name="CustomShape 3"/>
          <p:cNvSpPr/>
          <p:nvPr/>
        </p:nvSpPr>
        <p:spPr>
          <a:xfrm>
            <a:off x="1864440" y="1551960"/>
            <a:ext cx="2970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2</a:t>
            </a:r>
            <a:endParaRPr b="0" lang="en-US" sz="1800" spc="-1" strike="noStrike">
              <a:solidFill>
                <a:srgbClr val="000000"/>
              </a:solidFill>
              <a:uFill>
                <a:solidFill>
                  <a:srgbClr val="ffffff"/>
                </a:solidFill>
              </a:uFill>
              <a:latin typeface="Arial"/>
            </a:endParaRPr>
          </a:p>
        </p:txBody>
      </p:sp>
      <p:sp>
        <p:nvSpPr>
          <p:cNvPr id="106" name="CustomShape 4"/>
          <p:cNvSpPr/>
          <p:nvPr/>
        </p:nvSpPr>
        <p:spPr>
          <a:xfrm>
            <a:off x="1864440" y="2827080"/>
            <a:ext cx="2970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3</a:t>
            </a:r>
            <a:endParaRPr b="0" lang="en-US" sz="1800" spc="-1" strike="noStrike">
              <a:solidFill>
                <a:srgbClr val="000000"/>
              </a:solidFill>
              <a:uFill>
                <a:solidFill>
                  <a:srgbClr val="ffffff"/>
                </a:solidFill>
              </a:uFill>
              <a:latin typeface="Arial"/>
            </a:endParaRPr>
          </a:p>
        </p:txBody>
      </p:sp>
      <p:sp>
        <p:nvSpPr>
          <p:cNvPr id="107" name="CustomShape 5"/>
          <p:cNvSpPr/>
          <p:nvPr/>
        </p:nvSpPr>
        <p:spPr>
          <a:xfrm>
            <a:off x="1082160" y="3096000"/>
            <a:ext cx="2970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4</a:t>
            </a:r>
            <a:endParaRPr b="0" lang="en-US" sz="1800" spc="-1" strike="noStrike">
              <a:solidFill>
                <a:srgbClr val="000000"/>
              </a:solidFill>
              <a:uFill>
                <a:solidFill>
                  <a:srgbClr val="ffffff"/>
                </a:solidFill>
              </a:uFill>
              <a:latin typeface="Arial"/>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CustomShape 1"/>
          <p:cNvSpPr/>
          <p:nvPr/>
        </p:nvSpPr>
        <p:spPr>
          <a:xfrm>
            <a:off x="252000" y="5238000"/>
            <a:ext cx="9529200" cy="130716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uFill>
                  <a:solidFill>
                    <a:srgbClr val="ffffff"/>
                  </a:solidFill>
                </a:uFill>
                <a:latin typeface="Calibri"/>
              </a:rPr>
              <a:t>5. Save the data as *.Rdata file to be uploaded again. This is very useful for multiple HPTLC analyses using the same method, plate size and track pattern. After uploading the Rdata file (master) simply upload the plate image of the new analysis and everything is fine, immediately. Continue with densitogram extraction and calibration.</a:t>
            </a:r>
            <a:endParaRPr b="0" lang="en-US" sz="1800" spc="-1" strike="noStrike">
              <a:solidFill>
                <a:srgbClr val="000000"/>
              </a:solidFill>
              <a:uFill>
                <a:solidFill>
                  <a:srgbClr val="ffffff"/>
                </a:solidFill>
              </a:uFill>
              <a:latin typeface="Arial"/>
            </a:endParaRPr>
          </a:p>
          <a:p>
            <a:pPr>
              <a:lnSpc>
                <a:spcPct val="100000"/>
              </a:lnSpc>
            </a:pPr>
            <a:r>
              <a:rPr b="0" lang="en-US" sz="1600" spc="-1" strike="noStrike">
                <a:solidFill>
                  <a:srgbClr val="000000"/>
                </a:solidFill>
                <a:uFill>
                  <a:solidFill>
                    <a:srgbClr val="ffffff"/>
                  </a:solidFill>
                </a:uFill>
                <a:latin typeface="Calibri"/>
              </a:rPr>
              <a:t>6. Export the results as *.csv file to evaluate them in another software or to make your own plot for publication in your software of choice.</a:t>
            </a:r>
            <a:endParaRPr b="0" lang="en-US" sz="1800" spc="-1" strike="noStrike">
              <a:solidFill>
                <a:srgbClr val="000000"/>
              </a:solidFill>
              <a:uFill>
                <a:solidFill>
                  <a:srgbClr val="ffffff"/>
                </a:solidFill>
              </a:uFill>
              <a:latin typeface="Arial"/>
            </a:endParaRPr>
          </a:p>
        </p:txBody>
      </p:sp>
      <p:pic>
        <p:nvPicPr>
          <p:cNvPr id="109" name="Grafik 3" descr=""/>
          <p:cNvPicPr/>
          <p:nvPr/>
        </p:nvPicPr>
        <p:blipFill>
          <a:blip r:embed="rId1"/>
          <a:srcRect l="4" t="11390" r="49268" b="38073"/>
          <a:stretch/>
        </p:blipFill>
        <p:spPr>
          <a:xfrm>
            <a:off x="252000" y="720000"/>
            <a:ext cx="7470720" cy="4019400"/>
          </a:xfrm>
          <a:prstGeom prst="rect">
            <a:avLst/>
          </a:prstGeom>
          <a:ln>
            <a:noFill/>
          </a:ln>
        </p:spPr>
      </p:pic>
      <p:sp>
        <p:nvSpPr>
          <p:cNvPr id="110" name="CustomShape 2"/>
          <p:cNvSpPr/>
          <p:nvPr/>
        </p:nvSpPr>
        <p:spPr>
          <a:xfrm>
            <a:off x="2896200" y="535320"/>
            <a:ext cx="2970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1</a:t>
            </a:r>
            <a:endParaRPr b="0" lang="en-US" sz="1800" spc="-1" strike="noStrike">
              <a:solidFill>
                <a:srgbClr val="000000"/>
              </a:solidFill>
              <a:uFill>
                <a:solidFill>
                  <a:srgbClr val="ffffff"/>
                </a:solidFill>
              </a:uFill>
              <a:latin typeface="Arial"/>
            </a:endParaRPr>
          </a:p>
        </p:txBody>
      </p:sp>
      <p:sp>
        <p:nvSpPr>
          <p:cNvPr id="111" name="CustomShape 3"/>
          <p:cNvSpPr/>
          <p:nvPr/>
        </p:nvSpPr>
        <p:spPr>
          <a:xfrm>
            <a:off x="1864440" y="1551960"/>
            <a:ext cx="2970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2</a:t>
            </a:r>
            <a:endParaRPr b="0" lang="en-US" sz="1800" spc="-1" strike="noStrike">
              <a:solidFill>
                <a:srgbClr val="000000"/>
              </a:solidFill>
              <a:uFill>
                <a:solidFill>
                  <a:srgbClr val="ffffff"/>
                </a:solidFill>
              </a:uFill>
              <a:latin typeface="Arial"/>
            </a:endParaRPr>
          </a:p>
        </p:txBody>
      </p:sp>
      <p:sp>
        <p:nvSpPr>
          <p:cNvPr id="112" name="CustomShape 4"/>
          <p:cNvSpPr/>
          <p:nvPr/>
        </p:nvSpPr>
        <p:spPr>
          <a:xfrm>
            <a:off x="1864440" y="2827080"/>
            <a:ext cx="2970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3</a:t>
            </a:r>
            <a:endParaRPr b="0" lang="en-US" sz="1800" spc="-1" strike="noStrike">
              <a:solidFill>
                <a:srgbClr val="000000"/>
              </a:solidFill>
              <a:uFill>
                <a:solidFill>
                  <a:srgbClr val="ffffff"/>
                </a:solidFill>
              </a:uFill>
              <a:latin typeface="Arial"/>
            </a:endParaRPr>
          </a:p>
        </p:txBody>
      </p:sp>
      <p:sp>
        <p:nvSpPr>
          <p:cNvPr id="113" name="CustomShape 5"/>
          <p:cNvSpPr/>
          <p:nvPr/>
        </p:nvSpPr>
        <p:spPr>
          <a:xfrm>
            <a:off x="1082160" y="3096000"/>
            <a:ext cx="2970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4</a:t>
            </a:r>
            <a:endParaRPr b="0" lang="en-US" sz="1800" spc="-1" strike="noStrike">
              <a:solidFill>
                <a:srgbClr val="000000"/>
              </a:solidFill>
              <a:uFill>
                <a:solidFill>
                  <a:srgbClr val="ffffff"/>
                </a:solidFill>
              </a:uFill>
              <a:latin typeface="Arial"/>
            </a:endParaRPr>
          </a:p>
        </p:txBody>
      </p:sp>
      <p:sp>
        <p:nvSpPr>
          <p:cNvPr id="114" name="CustomShape 6"/>
          <p:cNvSpPr/>
          <p:nvPr/>
        </p:nvSpPr>
        <p:spPr>
          <a:xfrm>
            <a:off x="1193400" y="3579480"/>
            <a:ext cx="2970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5</a:t>
            </a:r>
            <a:endParaRPr b="0" lang="en-US" sz="1800" spc="-1" strike="noStrike">
              <a:solidFill>
                <a:srgbClr val="000000"/>
              </a:solidFill>
              <a:uFill>
                <a:solidFill>
                  <a:srgbClr val="ffffff"/>
                </a:solidFill>
              </a:uFill>
              <a:latin typeface="Arial"/>
            </a:endParaRPr>
          </a:p>
        </p:txBody>
      </p:sp>
      <p:sp>
        <p:nvSpPr>
          <p:cNvPr id="115" name="CustomShape 7"/>
          <p:cNvSpPr/>
          <p:nvPr/>
        </p:nvSpPr>
        <p:spPr>
          <a:xfrm>
            <a:off x="1696680" y="4203000"/>
            <a:ext cx="2970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6</a:t>
            </a:r>
            <a:endParaRPr b="0" lang="en-US" sz="1800" spc="-1" strike="noStrike">
              <a:solidFill>
                <a:srgbClr val="000000"/>
              </a:solidFill>
              <a:uFill>
                <a:solidFill>
                  <a:srgbClr val="ffffff"/>
                </a:solidFill>
              </a:uFill>
              <a:latin typeface="Arial"/>
            </a:endParaRPr>
          </a:p>
        </p:txBody>
      </p:sp>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 name="Grafik 1" descr=""/>
          <p:cNvPicPr/>
          <p:nvPr/>
        </p:nvPicPr>
        <p:blipFill>
          <a:blip r:embed="rId1"/>
          <a:srcRect l="0" t="11605" r="0" b="95"/>
          <a:stretch/>
        </p:blipFill>
        <p:spPr>
          <a:xfrm>
            <a:off x="252000" y="720000"/>
            <a:ext cx="9359640" cy="4463640"/>
          </a:xfrm>
          <a:prstGeom prst="rect">
            <a:avLst/>
          </a:prstGeom>
          <a:ln>
            <a:noFill/>
          </a:ln>
        </p:spPr>
      </p:pic>
      <p:sp>
        <p:nvSpPr>
          <p:cNvPr id="44" name="CustomShape 1"/>
          <p:cNvSpPr/>
          <p:nvPr/>
        </p:nvSpPr>
        <p:spPr>
          <a:xfrm>
            <a:off x="252000" y="4957560"/>
            <a:ext cx="9411120" cy="138348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000000"/>
                </a:solidFill>
                <a:uFill>
                  <a:solidFill>
                    <a:srgbClr val="ffffff"/>
                  </a:solidFill>
                </a:uFill>
                <a:latin typeface="Calibri"/>
              </a:rPr>
              <a:t>Data Input</a:t>
            </a:r>
            <a:endParaRPr b="0" lang="en-US" sz="1800" spc="-1" strike="noStrike">
              <a:solidFill>
                <a:srgbClr val="000000"/>
              </a:solidFill>
              <a:uFill>
                <a:solidFill>
                  <a:srgbClr val="ffffff"/>
                </a:solidFill>
              </a:uFill>
              <a:latin typeface="Arial"/>
            </a:endParaRPr>
          </a:p>
          <a:p>
            <a:pPr>
              <a:lnSpc>
                <a:spcPct val="100000"/>
              </a:lnSpc>
            </a:pPr>
            <a:r>
              <a:rPr b="0" lang="en-US" sz="1600" spc="-1" strike="noStrike">
                <a:solidFill>
                  <a:srgbClr val="000000"/>
                </a:solidFill>
                <a:uFill>
                  <a:solidFill>
                    <a:srgbClr val="ffffff"/>
                  </a:solidFill>
                </a:uFill>
                <a:latin typeface="Calibri"/>
              </a:rPr>
              <a:t>1. Upload an image file (jpeg, png, tiff and bmp are supported). A saved *.Rdata file can also be </a:t>
            </a:r>
            <a:r>
              <a:rPr b="0" lang="en-US" sz="1600" spc="-1" strike="noStrike">
                <a:solidFill>
                  <a:srgbClr val="000000"/>
                </a:solidFill>
                <a:uFill>
                  <a:solidFill>
                    <a:srgbClr val="ffffff"/>
                  </a:solidFill>
                </a:uFill>
                <a:latin typeface="Calibri"/>
              </a:rPr>
              <a:t>
</a:t>
            </a:r>
            <a:r>
              <a:rPr b="0" lang="en-US" sz="1600" spc="-1" strike="noStrike">
                <a:solidFill>
                  <a:srgbClr val="000000"/>
                </a:solidFill>
                <a:uFill>
                  <a:solidFill>
                    <a:srgbClr val="ffffff"/>
                  </a:solidFill>
                </a:uFill>
                <a:latin typeface="Calibri"/>
              </a:rPr>
              <a:t>    </a:t>
            </a:r>
            <a:r>
              <a:rPr b="0" lang="en-US" sz="800" spc="-1" strike="noStrike">
                <a:solidFill>
                  <a:srgbClr val="000000"/>
                </a:solidFill>
                <a:uFill>
                  <a:solidFill>
                    <a:srgbClr val="ffffff"/>
                  </a:solidFill>
                </a:uFill>
                <a:latin typeface="Calibri"/>
              </a:rPr>
              <a:t> </a:t>
            </a:r>
            <a:r>
              <a:rPr b="0" lang="en-US" sz="1600" spc="-1" strike="noStrike">
                <a:solidFill>
                  <a:srgbClr val="000000"/>
                </a:solidFill>
                <a:uFill>
                  <a:solidFill>
                    <a:srgbClr val="ffffff"/>
                  </a:solidFill>
                </a:uFill>
                <a:latin typeface="Calibri"/>
              </a:rPr>
              <a:t>be uploaded here for reprocessing (cf. Data output section)</a:t>
            </a:r>
            <a:endParaRPr b="0" lang="en-US" sz="1800" spc="-1" strike="noStrike">
              <a:solidFill>
                <a:srgbClr val="000000"/>
              </a:solidFill>
              <a:uFill>
                <a:solidFill>
                  <a:srgbClr val="ffffff"/>
                </a:solidFill>
              </a:uFill>
              <a:latin typeface="Arial"/>
            </a:endParaRPr>
          </a:p>
          <a:p>
            <a:pPr>
              <a:lnSpc>
                <a:spcPct val="100000"/>
              </a:lnSpc>
            </a:pPr>
            <a:r>
              <a:rPr b="0" lang="en-US" sz="1600" spc="-1" strike="noStrike">
                <a:solidFill>
                  <a:srgbClr val="000000"/>
                </a:solidFill>
                <a:uFill>
                  <a:solidFill>
                    <a:srgbClr val="ffffff"/>
                  </a:solidFill>
                </a:uFill>
                <a:latin typeface="Calibri"/>
              </a:rPr>
              <a:t>2. Optionally, select a demonstration data file. The experiment shown here is available as demonstration file</a:t>
            </a:r>
            <a:r>
              <a:rPr b="0" lang="en-US" sz="1600" spc="-1" strike="noStrike">
                <a:solidFill>
                  <a:srgbClr val="000000"/>
                </a:solidFill>
                <a:uFill>
                  <a:solidFill>
                    <a:srgbClr val="ffffff"/>
                  </a:solidFill>
                </a:uFill>
                <a:latin typeface="Calibri"/>
              </a:rPr>
              <a:t>
</a:t>
            </a:r>
            <a:r>
              <a:rPr b="0" lang="en-US" sz="1600" spc="-1" strike="noStrike">
                <a:solidFill>
                  <a:srgbClr val="000000"/>
                </a:solidFill>
                <a:uFill>
                  <a:solidFill>
                    <a:srgbClr val="ffffff"/>
                  </a:solidFill>
                </a:uFill>
                <a:latin typeface="Calibri"/>
              </a:rPr>
              <a:t>    “sucralose”.</a:t>
            </a:r>
            <a:endParaRPr b="0" lang="en-US" sz="1800" spc="-1" strike="noStrike">
              <a:solidFill>
                <a:srgbClr val="000000"/>
              </a:solidFill>
              <a:uFill>
                <a:solidFill>
                  <a:srgbClr val="ffffff"/>
                </a:solidFill>
              </a:uFill>
              <a:latin typeface="Arial"/>
            </a:endParaRPr>
          </a:p>
        </p:txBody>
      </p:sp>
      <p:sp>
        <p:nvSpPr>
          <p:cNvPr id="45" name="CustomShape 2"/>
          <p:cNvSpPr/>
          <p:nvPr/>
        </p:nvSpPr>
        <p:spPr>
          <a:xfrm>
            <a:off x="2201760" y="966240"/>
            <a:ext cx="2970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1</a:t>
            </a:r>
            <a:endParaRPr b="0" lang="en-US" sz="1800" spc="-1" strike="noStrike">
              <a:solidFill>
                <a:srgbClr val="000000"/>
              </a:solidFill>
              <a:uFill>
                <a:solidFill>
                  <a:srgbClr val="ffffff"/>
                </a:solidFill>
              </a:uFill>
              <a:latin typeface="Arial"/>
            </a:endParaRPr>
          </a:p>
        </p:txBody>
      </p:sp>
      <p:sp>
        <p:nvSpPr>
          <p:cNvPr id="46" name="CustomShape 3"/>
          <p:cNvSpPr/>
          <p:nvPr/>
        </p:nvSpPr>
        <p:spPr>
          <a:xfrm>
            <a:off x="1900080" y="1436040"/>
            <a:ext cx="2970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2</a:t>
            </a:r>
            <a:endParaRPr b="0" lang="en-US" sz="1800" spc="-1" strike="noStrike">
              <a:solidFill>
                <a:srgbClr val="000000"/>
              </a:solidFill>
              <a:uFill>
                <a:solidFill>
                  <a:srgbClr val="ffffff"/>
                </a:solidFill>
              </a:uFill>
              <a:latin typeface="Arial"/>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 name="Grafik 1" descr=""/>
          <p:cNvPicPr/>
          <p:nvPr/>
        </p:nvPicPr>
        <p:blipFill>
          <a:blip r:embed="rId1"/>
          <a:srcRect l="0" t="11605" r="75035" b="16634"/>
          <a:stretch/>
        </p:blipFill>
        <p:spPr>
          <a:xfrm>
            <a:off x="252000" y="252000"/>
            <a:ext cx="3796560" cy="5896080"/>
          </a:xfrm>
          <a:prstGeom prst="rect">
            <a:avLst/>
          </a:prstGeom>
          <a:ln>
            <a:noFill/>
          </a:ln>
        </p:spPr>
      </p:pic>
      <p:sp>
        <p:nvSpPr>
          <p:cNvPr id="48" name="CustomShape 1"/>
          <p:cNvSpPr/>
          <p:nvPr/>
        </p:nvSpPr>
        <p:spPr>
          <a:xfrm>
            <a:off x="4048920" y="252000"/>
            <a:ext cx="5517360" cy="454716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000000"/>
                </a:solidFill>
                <a:uFill>
                  <a:solidFill>
                    <a:srgbClr val="ffffff"/>
                  </a:solidFill>
                </a:uFill>
                <a:latin typeface="Calibri"/>
              </a:rPr>
              <a:t>Videodensitogram extraction</a:t>
            </a:r>
            <a:endParaRPr b="0" lang="en-US" sz="1800" spc="-1" strike="noStrike">
              <a:solidFill>
                <a:srgbClr val="000000"/>
              </a:solidFill>
              <a:uFill>
                <a:solidFill>
                  <a:srgbClr val="ffffff"/>
                </a:solidFill>
              </a:uFill>
              <a:latin typeface="Arial"/>
            </a:endParaRPr>
          </a:p>
          <a:p>
            <a:pPr>
              <a:lnSpc>
                <a:spcPct val="100000"/>
              </a:lnSpc>
            </a:pPr>
            <a:r>
              <a:rPr b="0" lang="en-US" sz="1600" spc="-1" strike="noStrike">
                <a:solidFill>
                  <a:srgbClr val="000000"/>
                </a:solidFill>
                <a:uFill>
                  <a:solidFill>
                    <a:srgbClr val="ffffff"/>
                  </a:solidFill>
                </a:uFill>
                <a:latin typeface="Calibri"/>
              </a:rPr>
              <a:t>1. Input the plate size, track pattern information and migration distance used during the experiment.</a:t>
            </a:r>
            <a:endParaRPr b="0" lang="en-US" sz="1800" spc="-1" strike="noStrike">
              <a:solidFill>
                <a:srgbClr val="000000"/>
              </a:solidFill>
              <a:uFill>
                <a:solidFill>
                  <a:srgbClr val="ffffff"/>
                </a:solidFill>
              </a:uFill>
              <a:latin typeface="Arial"/>
            </a:endParaRPr>
          </a:p>
          <a:p>
            <a:pPr>
              <a:lnSpc>
                <a:spcPct val="100000"/>
              </a:lnSpc>
            </a:pPr>
            <a:r>
              <a:rPr b="0" lang="en-US" sz="1600" spc="-1" strike="noStrike" u="sng">
                <a:solidFill>
                  <a:srgbClr val="000000"/>
                </a:solidFill>
                <a:uFill>
                  <a:solidFill>
                    <a:srgbClr val="ffffff"/>
                  </a:solidFill>
                </a:uFill>
                <a:latin typeface="Calibri"/>
              </a:rPr>
              <a:t>Cropping [mm]</a:t>
            </a:r>
            <a:r>
              <a:rPr b="0" lang="en-US" sz="1600" spc="-1" strike="noStrike">
                <a:solidFill>
                  <a:srgbClr val="000000"/>
                </a:solidFill>
                <a:uFill>
                  <a:solidFill>
                    <a:srgbClr val="ffffff"/>
                  </a:solidFill>
                </a:uFill>
                <a:latin typeface="Calibri"/>
              </a:rPr>
              <a:t>: refers to “Frame” in the General settings for the Visualizer in WinCATS (cutting the image).</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r>
              <a:rPr b="0" lang="en-US" sz="1600" spc="-1" strike="noStrike">
                <a:solidFill>
                  <a:srgbClr val="000000"/>
                </a:solidFill>
                <a:uFill>
                  <a:solidFill>
                    <a:srgbClr val="ffffff"/>
                  </a:solidFill>
                </a:uFill>
                <a:latin typeface="Calibri"/>
              </a:rPr>
              <a:t>Use “</a:t>
            </a:r>
            <a:r>
              <a:rPr b="0" lang="en-US" sz="1600" spc="-1" strike="noStrike" u="sng">
                <a:solidFill>
                  <a:srgbClr val="000000"/>
                </a:solidFill>
                <a:uFill>
                  <a:solidFill>
                    <a:srgbClr val="ffffff"/>
                  </a:solidFill>
                </a:uFill>
                <a:latin typeface="Calibri"/>
              </a:rPr>
              <a:t>Edge cut [mm]</a:t>
            </a:r>
            <a:r>
              <a:rPr b="0" lang="en-US" sz="1600" spc="-1" strike="noStrike">
                <a:solidFill>
                  <a:srgbClr val="000000"/>
                </a:solidFill>
                <a:uFill>
                  <a:solidFill>
                    <a:srgbClr val="ffffff"/>
                  </a:solidFill>
                </a:uFill>
                <a:latin typeface="Calibri"/>
              </a:rPr>
              <a:t>” to only use the center of the zones for evaluation, as 4 mm for a Band length of 6 mm. </a:t>
            </a:r>
            <a:endParaRPr b="0" lang="en-US" sz="1800" spc="-1" strike="noStrike">
              <a:solidFill>
                <a:srgbClr val="000000"/>
              </a:solidFill>
              <a:uFill>
                <a:solidFill>
                  <a:srgbClr val="ffffff"/>
                </a:solidFill>
              </a:uFill>
              <a:latin typeface="Arial"/>
            </a:endParaRPr>
          </a:p>
        </p:txBody>
      </p:sp>
      <p:pic>
        <p:nvPicPr>
          <p:cNvPr id="49" name="Grafik 5" descr=""/>
          <p:cNvPicPr/>
          <p:nvPr/>
        </p:nvPicPr>
        <p:blipFill>
          <a:blip r:embed="rId2"/>
          <a:stretch/>
        </p:blipFill>
        <p:spPr>
          <a:xfrm>
            <a:off x="4937760" y="1737360"/>
            <a:ext cx="3444120" cy="2355840"/>
          </a:xfrm>
          <a:prstGeom prst="rect">
            <a:avLst/>
          </a:prstGeom>
          <a:ln>
            <a:noFill/>
          </a:ln>
        </p:spPr>
      </p:pic>
      <p:sp>
        <p:nvSpPr>
          <p:cNvPr id="50" name="CustomShape 2"/>
          <p:cNvSpPr/>
          <p:nvPr/>
        </p:nvSpPr>
        <p:spPr>
          <a:xfrm>
            <a:off x="3288960" y="2743200"/>
            <a:ext cx="2970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1</a:t>
            </a:r>
            <a:endParaRPr b="0" lang="en-US" sz="1800" spc="-1" strike="noStrike">
              <a:solidFill>
                <a:srgbClr val="000000"/>
              </a:solidFill>
              <a:uFill>
                <a:solidFill>
                  <a:srgbClr val="ffffff"/>
                </a:solidFill>
              </a:uFill>
              <a:latin typeface="Arial"/>
            </a:endParaRPr>
          </a:p>
        </p:txBody>
      </p:sp>
      <p:pic>
        <p:nvPicPr>
          <p:cNvPr id="51" name="" descr=""/>
          <p:cNvPicPr/>
          <p:nvPr/>
        </p:nvPicPr>
        <p:blipFill>
          <a:blip r:embed="rId3"/>
          <a:stretch/>
        </p:blipFill>
        <p:spPr>
          <a:xfrm>
            <a:off x="4754880" y="4846320"/>
            <a:ext cx="4023360" cy="2011680"/>
          </a:xfrm>
          <a:prstGeom prst="rect">
            <a:avLst/>
          </a:prstGeom>
          <a:ln>
            <a:noFill/>
          </a:ln>
        </p:spPr>
      </p:pic>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2" name="Grafik 1" descr=""/>
          <p:cNvPicPr/>
          <p:nvPr/>
        </p:nvPicPr>
        <p:blipFill>
          <a:blip r:embed="rId1"/>
          <a:srcRect l="0" t="11605" r="0" b="95"/>
          <a:stretch/>
        </p:blipFill>
        <p:spPr>
          <a:xfrm>
            <a:off x="252000" y="720000"/>
            <a:ext cx="9359640" cy="4463640"/>
          </a:xfrm>
          <a:prstGeom prst="rect">
            <a:avLst/>
          </a:prstGeom>
          <a:ln>
            <a:noFill/>
          </a:ln>
        </p:spPr>
      </p:pic>
      <p:sp>
        <p:nvSpPr>
          <p:cNvPr id="53" name="CustomShape 1"/>
          <p:cNvSpPr/>
          <p:nvPr/>
        </p:nvSpPr>
        <p:spPr>
          <a:xfrm>
            <a:off x="252000" y="4792320"/>
            <a:ext cx="9411120" cy="187020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uFill>
                  <a:solidFill>
                    <a:srgbClr val="ffffff"/>
                  </a:solidFill>
                </a:uFill>
                <a:latin typeface="Calibri"/>
              </a:rPr>
              <a:t>2. The chromatogram image update directly the band position, bands will be extracted between the green and red vertical lines.</a:t>
            </a:r>
            <a:endParaRPr b="0" lang="en-US" sz="1800" spc="-1" strike="noStrike">
              <a:solidFill>
                <a:srgbClr val="000000"/>
              </a:solidFill>
              <a:uFill>
                <a:solidFill>
                  <a:srgbClr val="ffffff"/>
                </a:solidFill>
              </a:uFill>
              <a:latin typeface="Arial"/>
            </a:endParaRPr>
          </a:p>
          <a:p>
            <a:pPr>
              <a:lnSpc>
                <a:spcPct val="100000"/>
              </a:lnSpc>
            </a:pPr>
            <a:r>
              <a:rPr b="0" lang="en-US" sz="1600" spc="-1" strike="noStrike">
                <a:solidFill>
                  <a:srgbClr val="000000"/>
                </a:solidFill>
                <a:uFill>
                  <a:solidFill>
                    <a:srgbClr val="ffffff"/>
                  </a:solidFill>
                </a:uFill>
                <a:latin typeface="Calibri"/>
              </a:rPr>
              <a:t>3. Check for a calculation from the middle of the band, as is standard for winCATS.</a:t>
            </a:r>
            <a:endParaRPr b="0" lang="en-US" sz="1800" spc="-1" strike="noStrike">
              <a:solidFill>
                <a:srgbClr val="000000"/>
              </a:solidFill>
              <a:uFill>
                <a:solidFill>
                  <a:srgbClr val="ffffff"/>
                </a:solidFill>
              </a:uFill>
              <a:latin typeface="Arial"/>
            </a:endParaRPr>
          </a:p>
          <a:p>
            <a:pPr>
              <a:lnSpc>
                <a:spcPct val="100000"/>
              </a:lnSpc>
            </a:pPr>
            <a:r>
              <a:rPr b="0" lang="en-US" sz="1600" spc="-1" strike="noStrike">
                <a:solidFill>
                  <a:srgbClr val="000000"/>
                </a:solidFill>
                <a:uFill>
                  <a:solidFill>
                    <a:srgbClr val="ffffff"/>
                  </a:solidFill>
                </a:uFill>
                <a:latin typeface="Calibri"/>
              </a:rPr>
              <a:t>4. Check here in case of double side development.</a:t>
            </a:r>
            <a:endParaRPr b="0" lang="en-US" sz="1800" spc="-1" strike="noStrike">
              <a:solidFill>
                <a:srgbClr val="000000"/>
              </a:solidFill>
              <a:uFill>
                <a:solidFill>
                  <a:srgbClr val="ffffff"/>
                </a:solidFill>
              </a:uFill>
              <a:latin typeface="Arial"/>
            </a:endParaRPr>
          </a:p>
          <a:p>
            <a:pPr>
              <a:lnSpc>
                <a:spcPct val="100000"/>
              </a:lnSpc>
            </a:pPr>
            <a:r>
              <a:rPr b="0" lang="en-US" sz="1600" spc="-1" strike="noStrike">
                <a:solidFill>
                  <a:srgbClr val="000000"/>
                </a:solidFill>
                <a:uFill>
                  <a:solidFill>
                    <a:srgbClr val="ffffff"/>
                  </a:solidFill>
                </a:uFill>
                <a:latin typeface="Calibri"/>
              </a:rPr>
              <a:t>5. Finally, click on this button to extract the videodensitograms.</a:t>
            </a:r>
            <a:endParaRPr b="0" lang="en-US" sz="1800" spc="-1" strike="noStrike">
              <a:solidFill>
                <a:srgbClr val="000000"/>
              </a:solidFill>
              <a:uFill>
                <a:solidFill>
                  <a:srgbClr val="ffffff"/>
                </a:solidFill>
              </a:uFill>
              <a:latin typeface="Arial"/>
            </a:endParaRPr>
          </a:p>
          <a:p>
            <a:pPr>
              <a:lnSpc>
                <a:spcPct val="100000"/>
              </a:lnSpc>
            </a:pPr>
            <a:r>
              <a:rPr b="0" lang="en-US" sz="1600" spc="-1" strike="noStrike">
                <a:solidFill>
                  <a:srgbClr val="000000"/>
                </a:solidFill>
                <a:uFill>
                  <a:solidFill>
                    <a:srgbClr val="ffffff"/>
                  </a:solidFill>
                </a:uFill>
                <a:latin typeface="Calibri"/>
              </a:rPr>
              <a:t>Note that it is possible to extract automatically the track information by clicking on the image (2). Hover the image for instructions.</a:t>
            </a:r>
            <a:endParaRPr b="0" lang="en-US" sz="1800" spc="-1" strike="noStrike">
              <a:solidFill>
                <a:srgbClr val="000000"/>
              </a:solidFill>
              <a:uFill>
                <a:solidFill>
                  <a:srgbClr val="ffffff"/>
                </a:solidFill>
              </a:uFill>
              <a:latin typeface="Arial"/>
            </a:endParaRPr>
          </a:p>
        </p:txBody>
      </p:sp>
      <p:sp>
        <p:nvSpPr>
          <p:cNvPr id="54" name="CustomShape 2"/>
          <p:cNvSpPr/>
          <p:nvPr/>
        </p:nvSpPr>
        <p:spPr>
          <a:xfrm>
            <a:off x="2199600" y="966240"/>
            <a:ext cx="184320" cy="369000"/>
          </a:xfrm>
          <a:prstGeom prst="rect">
            <a:avLst/>
          </a:prstGeom>
          <a:noFill/>
          <a:ln>
            <a:noFill/>
          </a:ln>
        </p:spPr>
        <p:style>
          <a:lnRef idx="0"/>
          <a:fillRef idx="0"/>
          <a:effectRef idx="0"/>
          <a:fontRef idx="minor"/>
        </p:style>
      </p:sp>
      <p:sp>
        <p:nvSpPr>
          <p:cNvPr id="55" name="CustomShape 3"/>
          <p:cNvSpPr/>
          <p:nvPr/>
        </p:nvSpPr>
        <p:spPr>
          <a:xfrm>
            <a:off x="1897920" y="1436040"/>
            <a:ext cx="184320" cy="369000"/>
          </a:xfrm>
          <a:prstGeom prst="rect">
            <a:avLst/>
          </a:prstGeom>
          <a:noFill/>
          <a:ln>
            <a:noFill/>
          </a:ln>
        </p:spPr>
        <p:style>
          <a:lnRef idx="0"/>
          <a:fillRef idx="0"/>
          <a:effectRef idx="0"/>
          <a:fontRef idx="minor"/>
        </p:style>
      </p:sp>
      <p:sp>
        <p:nvSpPr>
          <p:cNvPr id="56" name="CustomShape 4"/>
          <p:cNvSpPr/>
          <p:nvPr/>
        </p:nvSpPr>
        <p:spPr>
          <a:xfrm>
            <a:off x="2050920" y="2741400"/>
            <a:ext cx="2970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3</a:t>
            </a:r>
            <a:endParaRPr b="0" lang="en-US" sz="1800" spc="-1" strike="noStrike">
              <a:solidFill>
                <a:srgbClr val="000000"/>
              </a:solidFill>
              <a:uFill>
                <a:solidFill>
                  <a:srgbClr val="ffffff"/>
                </a:solidFill>
              </a:uFill>
              <a:latin typeface="Arial"/>
            </a:endParaRPr>
          </a:p>
        </p:txBody>
      </p:sp>
      <p:sp>
        <p:nvSpPr>
          <p:cNvPr id="57" name="CustomShape 5"/>
          <p:cNvSpPr/>
          <p:nvPr/>
        </p:nvSpPr>
        <p:spPr>
          <a:xfrm>
            <a:off x="9077040" y="638280"/>
            <a:ext cx="2970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2</a:t>
            </a:r>
            <a:endParaRPr b="0" lang="en-US" sz="1800" spc="-1" strike="noStrike">
              <a:solidFill>
                <a:srgbClr val="000000"/>
              </a:solidFill>
              <a:uFill>
                <a:solidFill>
                  <a:srgbClr val="ffffff"/>
                </a:solidFill>
              </a:uFill>
              <a:latin typeface="Arial"/>
            </a:endParaRPr>
          </a:p>
        </p:txBody>
      </p:sp>
      <p:sp>
        <p:nvSpPr>
          <p:cNvPr id="58" name="CustomShape 6"/>
          <p:cNvSpPr/>
          <p:nvPr/>
        </p:nvSpPr>
        <p:spPr>
          <a:xfrm>
            <a:off x="1184040" y="2889720"/>
            <a:ext cx="2970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4</a:t>
            </a:r>
            <a:endParaRPr b="0" lang="en-US" sz="1800" spc="-1" strike="noStrike">
              <a:solidFill>
                <a:srgbClr val="000000"/>
              </a:solidFill>
              <a:uFill>
                <a:solidFill>
                  <a:srgbClr val="ffffff"/>
                </a:solidFill>
              </a:uFill>
              <a:latin typeface="Arial"/>
            </a:endParaRPr>
          </a:p>
        </p:txBody>
      </p:sp>
      <p:sp>
        <p:nvSpPr>
          <p:cNvPr id="59" name="CustomShape 7"/>
          <p:cNvSpPr/>
          <p:nvPr/>
        </p:nvSpPr>
        <p:spPr>
          <a:xfrm>
            <a:off x="1399680" y="3052080"/>
            <a:ext cx="2970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5</a:t>
            </a:r>
            <a:endParaRPr b="0" lang="en-US" sz="1800" spc="-1" strike="noStrike">
              <a:solidFill>
                <a:srgbClr val="000000"/>
              </a:solidFill>
              <a:uFill>
                <a:solidFill>
                  <a:srgbClr val="ffffff"/>
                </a:solidFill>
              </a:uFill>
              <a:latin typeface="Arial"/>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 name="CustomShape 1"/>
          <p:cNvSpPr/>
          <p:nvPr/>
        </p:nvSpPr>
        <p:spPr>
          <a:xfrm>
            <a:off x="252000" y="5536440"/>
            <a:ext cx="9411120" cy="89676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000000"/>
                </a:solidFill>
                <a:uFill>
                  <a:solidFill>
                    <a:srgbClr val="ffffff"/>
                  </a:solidFill>
                </a:uFill>
                <a:latin typeface="Calibri"/>
              </a:rPr>
              <a:t>Data Preprocessing</a:t>
            </a:r>
            <a:endParaRPr b="0" lang="en-US" sz="1800" spc="-1" strike="noStrike">
              <a:solidFill>
                <a:srgbClr val="000000"/>
              </a:solidFill>
              <a:uFill>
                <a:solidFill>
                  <a:srgbClr val="ffffff"/>
                </a:solidFill>
              </a:uFill>
              <a:latin typeface="Arial"/>
            </a:endParaRPr>
          </a:p>
          <a:p>
            <a:pPr>
              <a:lnSpc>
                <a:spcPct val="100000"/>
              </a:lnSpc>
            </a:pPr>
            <a:r>
              <a:rPr b="0" lang="en-US" sz="1600" spc="-1" strike="noStrike">
                <a:solidFill>
                  <a:srgbClr val="000000"/>
                </a:solidFill>
                <a:uFill>
                  <a:solidFill>
                    <a:srgbClr val="ffffff"/>
                  </a:solidFill>
                </a:uFill>
                <a:latin typeface="Calibri"/>
              </a:rPr>
              <a:t>1. The raw extracted videodensitograms are plotted.</a:t>
            </a:r>
            <a:endParaRPr b="0" lang="en-US" sz="1800" spc="-1" strike="noStrike">
              <a:solidFill>
                <a:srgbClr val="000000"/>
              </a:solidFill>
              <a:uFill>
                <a:solidFill>
                  <a:srgbClr val="ffffff"/>
                </a:solidFill>
              </a:uFill>
              <a:latin typeface="Arial"/>
            </a:endParaRPr>
          </a:p>
          <a:p>
            <a:pPr>
              <a:lnSpc>
                <a:spcPct val="100000"/>
              </a:lnSpc>
            </a:pPr>
            <a:r>
              <a:rPr b="0" lang="en-US" sz="1600" spc="-1" strike="noStrike">
                <a:solidFill>
                  <a:srgbClr val="000000"/>
                </a:solidFill>
                <a:uFill>
                  <a:solidFill>
                    <a:srgbClr val="ffffff"/>
                  </a:solidFill>
                </a:uFill>
                <a:latin typeface="Calibri"/>
              </a:rPr>
              <a:t>2. Each track can be selected for preview.</a:t>
            </a:r>
            <a:endParaRPr b="0" lang="en-US" sz="1800" spc="-1" strike="noStrike">
              <a:solidFill>
                <a:srgbClr val="000000"/>
              </a:solidFill>
              <a:uFill>
                <a:solidFill>
                  <a:srgbClr val="ffffff"/>
                </a:solidFill>
              </a:uFill>
              <a:latin typeface="Arial"/>
            </a:endParaRPr>
          </a:p>
        </p:txBody>
      </p:sp>
      <p:sp>
        <p:nvSpPr>
          <p:cNvPr id="61" name="CustomShape 2"/>
          <p:cNvSpPr/>
          <p:nvPr/>
        </p:nvSpPr>
        <p:spPr>
          <a:xfrm>
            <a:off x="5681520" y="3313800"/>
            <a:ext cx="2970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1</a:t>
            </a:r>
            <a:endParaRPr b="0" lang="en-US" sz="1800" spc="-1" strike="noStrike">
              <a:solidFill>
                <a:srgbClr val="000000"/>
              </a:solidFill>
              <a:uFill>
                <a:solidFill>
                  <a:srgbClr val="ffffff"/>
                </a:solidFill>
              </a:uFill>
              <a:latin typeface="Arial"/>
            </a:endParaRPr>
          </a:p>
        </p:txBody>
      </p:sp>
      <p:sp>
        <p:nvSpPr>
          <p:cNvPr id="62" name="CustomShape 3"/>
          <p:cNvSpPr/>
          <p:nvPr/>
        </p:nvSpPr>
        <p:spPr>
          <a:xfrm>
            <a:off x="3558960" y="3196080"/>
            <a:ext cx="2970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2</a:t>
            </a:r>
            <a:endParaRPr b="0" lang="en-US" sz="1800" spc="-1" strike="noStrike">
              <a:solidFill>
                <a:srgbClr val="000000"/>
              </a:solidFill>
              <a:uFill>
                <a:solidFill>
                  <a:srgbClr val="ffffff"/>
                </a:solidFill>
              </a:uFill>
              <a:latin typeface="Arial"/>
            </a:endParaRPr>
          </a:p>
        </p:txBody>
      </p:sp>
      <p:pic>
        <p:nvPicPr>
          <p:cNvPr id="63" name="Grafik 1" descr=""/>
          <p:cNvPicPr/>
          <p:nvPr/>
        </p:nvPicPr>
        <p:blipFill>
          <a:blip r:embed="rId1"/>
          <a:srcRect l="0" t="11390" r="0" b="-11390"/>
          <a:stretch/>
        </p:blipFill>
        <p:spPr>
          <a:xfrm>
            <a:off x="252000" y="720000"/>
            <a:ext cx="9359640" cy="5055120"/>
          </a:xfrm>
          <a:prstGeom prst="rect">
            <a:avLst/>
          </a:prstGeom>
          <a:ln>
            <a:noFill/>
          </a:ln>
        </p:spPr>
      </p:pic>
      <p:sp>
        <p:nvSpPr>
          <p:cNvPr id="64" name="CustomShape 4"/>
          <p:cNvSpPr/>
          <p:nvPr/>
        </p:nvSpPr>
        <p:spPr>
          <a:xfrm>
            <a:off x="6081840" y="3456360"/>
            <a:ext cx="3372120" cy="2021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5" name="CustomShape 5"/>
          <p:cNvSpPr/>
          <p:nvPr/>
        </p:nvSpPr>
        <p:spPr>
          <a:xfrm>
            <a:off x="5681520" y="3280320"/>
            <a:ext cx="2970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1</a:t>
            </a:r>
            <a:endParaRPr b="0" lang="en-US" sz="1800" spc="-1" strike="noStrike">
              <a:solidFill>
                <a:srgbClr val="000000"/>
              </a:solidFill>
              <a:uFill>
                <a:solidFill>
                  <a:srgbClr val="ffffff"/>
                </a:solidFill>
              </a:uFill>
              <a:latin typeface="Arial"/>
            </a:endParaRPr>
          </a:p>
        </p:txBody>
      </p:sp>
      <p:sp>
        <p:nvSpPr>
          <p:cNvPr id="66" name="CustomShape 6"/>
          <p:cNvSpPr/>
          <p:nvPr/>
        </p:nvSpPr>
        <p:spPr>
          <a:xfrm>
            <a:off x="3802320" y="3204720"/>
            <a:ext cx="2970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2</a:t>
            </a:r>
            <a:endParaRPr b="0" lang="en-US" sz="1800" spc="-1" strike="noStrike">
              <a:solidFill>
                <a:srgbClr val="000000"/>
              </a:solidFill>
              <a:uFill>
                <a:solidFill>
                  <a:srgbClr val="ffffff"/>
                </a:solidFill>
              </a:uFill>
              <a:latin typeface="Arial"/>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7" name="Grafik 1" descr=""/>
          <p:cNvPicPr/>
          <p:nvPr/>
        </p:nvPicPr>
        <p:blipFill>
          <a:blip r:embed="rId1"/>
          <a:srcRect l="0" t="11390" r="0" b="-11390"/>
          <a:stretch/>
        </p:blipFill>
        <p:spPr>
          <a:xfrm>
            <a:off x="252000" y="720000"/>
            <a:ext cx="9359640" cy="5055120"/>
          </a:xfrm>
          <a:prstGeom prst="rect">
            <a:avLst/>
          </a:prstGeom>
          <a:ln>
            <a:noFill/>
          </a:ln>
        </p:spPr>
      </p:pic>
      <p:sp>
        <p:nvSpPr>
          <p:cNvPr id="68" name="CustomShape 1"/>
          <p:cNvSpPr/>
          <p:nvPr/>
        </p:nvSpPr>
        <p:spPr>
          <a:xfrm>
            <a:off x="252000" y="4890240"/>
            <a:ext cx="9411120" cy="187020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000000"/>
                </a:solidFill>
                <a:uFill>
                  <a:solidFill>
                    <a:srgbClr val="ffffff"/>
                  </a:solidFill>
                </a:uFill>
                <a:latin typeface="Calibri"/>
              </a:rPr>
              <a:t>Data Preprocessing</a:t>
            </a:r>
            <a:endParaRPr b="0" lang="en-US" sz="1800" spc="-1" strike="noStrike">
              <a:solidFill>
                <a:srgbClr val="000000"/>
              </a:solidFill>
              <a:uFill>
                <a:solidFill>
                  <a:srgbClr val="ffffff"/>
                </a:solidFill>
              </a:uFill>
              <a:latin typeface="Arial"/>
            </a:endParaRPr>
          </a:p>
          <a:p>
            <a:pPr>
              <a:lnSpc>
                <a:spcPct val="100000"/>
              </a:lnSpc>
            </a:pPr>
            <a:r>
              <a:rPr b="0" lang="en-US" sz="1600" spc="-1" strike="noStrike">
                <a:solidFill>
                  <a:srgbClr val="000000"/>
                </a:solidFill>
                <a:uFill>
                  <a:solidFill>
                    <a:srgbClr val="ffffff"/>
                  </a:solidFill>
                </a:uFill>
                <a:latin typeface="Calibri"/>
              </a:rPr>
              <a:t>3. Select a set of preprocessing parameters by clicking the input line and the on the parameters (normally,</a:t>
            </a:r>
            <a:r>
              <a:rPr b="0" lang="en-US" sz="1600" spc="-1" strike="noStrike">
                <a:solidFill>
                  <a:srgbClr val="000000"/>
                </a:solidFill>
                <a:uFill>
                  <a:solidFill>
                    <a:srgbClr val="ffffff"/>
                  </a:solidFill>
                </a:uFill>
                <a:latin typeface="Calibri"/>
              </a:rPr>
              <a:t>
</a:t>
            </a:r>
            <a:r>
              <a:rPr b="0" lang="en-US" sz="1600" spc="-1" strike="noStrike">
                <a:solidFill>
                  <a:srgbClr val="000000"/>
                </a:solidFill>
                <a:uFill>
                  <a:solidFill>
                    <a:srgbClr val="ffffff"/>
                  </a:solidFill>
                </a:uFill>
                <a:latin typeface="Calibri"/>
              </a:rPr>
              <a:t>    smoothing then baseline correction works correctly, preceeded by peak inversion if needed).</a:t>
            </a:r>
            <a:endParaRPr b="0" lang="en-US" sz="1800" spc="-1" strike="noStrike">
              <a:solidFill>
                <a:srgbClr val="000000"/>
              </a:solidFill>
              <a:uFill>
                <a:solidFill>
                  <a:srgbClr val="ffffff"/>
                </a:solidFill>
              </a:uFill>
              <a:latin typeface="Arial"/>
            </a:endParaRPr>
          </a:p>
          <a:p>
            <a:pPr>
              <a:lnSpc>
                <a:spcPct val="100000"/>
              </a:lnSpc>
            </a:pPr>
            <a:r>
              <a:rPr b="0" lang="en-US" sz="1600" spc="-1" strike="noStrike">
                <a:solidFill>
                  <a:srgbClr val="000000"/>
                </a:solidFill>
                <a:uFill>
                  <a:solidFill>
                    <a:srgbClr val="ffffff"/>
                  </a:solidFill>
                </a:uFill>
                <a:latin typeface="Calibri"/>
              </a:rPr>
              <a:t>4. Click on this button to perform the preprocessing.</a:t>
            </a:r>
            <a:endParaRPr b="0" lang="en-US" sz="1800" spc="-1" strike="noStrike">
              <a:solidFill>
                <a:srgbClr val="000000"/>
              </a:solidFill>
              <a:uFill>
                <a:solidFill>
                  <a:srgbClr val="ffffff"/>
                </a:solidFill>
              </a:uFill>
              <a:latin typeface="Arial"/>
            </a:endParaRPr>
          </a:p>
          <a:p>
            <a:pPr>
              <a:lnSpc>
                <a:spcPct val="100000"/>
              </a:lnSpc>
            </a:pPr>
            <a:r>
              <a:rPr b="0" lang="en-US" sz="1600" spc="-1" strike="noStrike">
                <a:solidFill>
                  <a:srgbClr val="000000"/>
                </a:solidFill>
                <a:uFill>
                  <a:solidFill>
                    <a:srgbClr val="ffffff"/>
                  </a:solidFill>
                </a:uFill>
                <a:latin typeface="Calibri"/>
              </a:rPr>
              <a:t>5. The preprocessed videodensitograms are plotted.</a:t>
            </a:r>
            <a:endParaRPr b="0" lang="en-US" sz="1800" spc="-1" strike="noStrike">
              <a:solidFill>
                <a:srgbClr val="000000"/>
              </a:solidFill>
              <a:uFill>
                <a:solidFill>
                  <a:srgbClr val="ffffff"/>
                </a:solidFill>
              </a:uFill>
              <a:latin typeface="Arial"/>
            </a:endParaRPr>
          </a:p>
          <a:p>
            <a:pPr>
              <a:lnSpc>
                <a:spcPct val="100000"/>
              </a:lnSpc>
            </a:pPr>
            <a:r>
              <a:rPr b="0" lang="en-US" sz="1600" spc="-1" strike="noStrike">
                <a:solidFill>
                  <a:srgbClr val="000000"/>
                </a:solidFill>
                <a:uFill>
                  <a:solidFill>
                    <a:srgbClr val="ffffff"/>
                  </a:solidFill>
                </a:uFill>
                <a:latin typeface="Calibri"/>
              </a:rPr>
              <a:t>6. Optionally, more choices are possible for the preprocessing (open the Options windows and try), but the</a:t>
            </a:r>
            <a:r>
              <a:rPr b="0" lang="en-US" sz="1600" spc="-1" strike="noStrike">
                <a:solidFill>
                  <a:srgbClr val="000000"/>
                </a:solidFill>
                <a:uFill>
                  <a:solidFill>
                    <a:srgbClr val="ffffff"/>
                  </a:solidFill>
                </a:uFill>
                <a:latin typeface="Calibri"/>
              </a:rPr>
              <a:t>
</a:t>
            </a:r>
            <a:r>
              <a:rPr b="0" lang="en-US" sz="1600" spc="-1" strike="noStrike">
                <a:solidFill>
                  <a:srgbClr val="000000"/>
                </a:solidFill>
                <a:uFill>
                  <a:solidFill>
                    <a:srgbClr val="ffffff"/>
                  </a:solidFill>
                </a:uFill>
                <a:latin typeface="Calibri"/>
              </a:rPr>
              <a:t>    default should work though.</a:t>
            </a:r>
            <a:endParaRPr b="0" lang="en-US" sz="1800" spc="-1" strike="noStrike">
              <a:solidFill>
                <a:srgbClr val="000000"/>
              </a:solidFill>
              <a:uFill>
                <a:solidFill>
                  <a:srgbClr val="ffffff"/>
                </a:solidFill>
              </a:uFill>
              <a:latin typeface="Arial"/>
            </a:endParaRPr>
          </a:p>
        </p:txBody>
      </p:sp>
      <p:sp>
        <p:nvSpPr>
          <p:cNvPr id="69" name="CustomShape 2"/>
          <p:cNvSpPr/>
          <p:nvPr/>
        </p:nvSpPr>
        <p:spPr>
          <a:xfrm>
            <a:off x="5681520" y="3313800"/>
            <a:ext cx="2970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1</a:t>
            </a:r>
            <a:endParaRPr b="0" lang="en-US" sz="1800" spc="-1" strike="noStrike">
              <a:solidFill>
                <a:srgbClr val="000000"/>
              </a:solidFill>
              <a:uFill>
                <a:solidFill>
                  <a:srgbClr val="ffffff"/>
                </a:solidFill>
              </a:uFill>
              <a:latin typeface="Arial"/>
            </a:endParaRPr>
          </a:p>
        </p:txBody>
      </p:sp>
      <p:sp>
        <p:nvSpPr>
          <p:cNvPr id="70" name="CustomShape 3"/>
          <p:cNvSpPr/>
          <p:nvPr/>
        </p:nvSpPr>
        <p:spPr>
          <a:xfrm>
            <a:off x="3810600" y="3204720"/>
            <a:ext cx="2970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2</a:t>
            </a:r>
            <a:endParaRPr b="0" lang="en-US" sz="1800" spc="-1" strike="noStrike">
              <a:solidFill>
                <a:srgbClr val="000000"/>
              </a:solidFill>
              <a:uFill>
                <a:solidFill>
                  <a:srgbClr val="ffffff"/>
                </a:solidFill>
              </a:uFill>
              <a:latin typeface="Arial"/>
            </a:endParaRPr>
          </a:p>
        </p:txBody>
      </p:sp>
      <p:sp>
        <p:nvSpPr>
          <p:cNvPr id="71" name="CustomShape 4"/>
          <p:cNvSpPr/>
          <p:nvPr/>
        </p:nvSpPr>
        <p:spPr>
          <a:xfrm>
            <a:off x="2044800" y="3431160"/>
            <a:ext cx="2970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3</a:t>
            </a:r>
            <a:endParaRPr b="0" lang="en-US" sz="1800" spc="-1" strike="noStrike">
              <a:solidFill>
                <a:srgbClr val="000000"/>
              </a:solidFill>
              <a:uFill>
                <a:solidFill>
                  <a:srgbClr val="ffffff"/>
                </a:solidFill>
              </a:uFill>
              <a:latin typeface="Arial"/>
            </a:endParaRPr>
          </a:p>
        </p:txBody>
      </p:sp>
      <p:sp>
        <p:nvSpPr>
          <p:cNvPr id="72" name="CustomShape 5"/>
          <p:cNvSpPr/>
          <p:nvPr/>
        </p:nvSpPr>
        <p:spPr>
          <a:xfrm>
            <a:off x="9087480" y="3322080"/>
            <a:ext cx="2970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5</a:t>
            </a:r>
            <a:endParaRPr b="0" lang="en-US" sz="1800" spc="-1" strike="noStrike">
              <a:solidFill>
                <a:srgbClr val="000000"/>
              </a:solidFill>
              <a:uFill>
                <a:solidFill>
                  <a:srgbClr val="ffffff"/>
                </a:solidFill>
              </a:uFill>
              <a:latin typeface="Arial"/>
            </a:endParaRPr>
          </a:p>
        </p:txBody>
      </p:sp>
      <p:sp>
        <p:nvSpPr>
          <p:cNvPr id="73" name="CustomShape 6"/>
          <p:cNvSpPr/>
          <p:nvPr/>
        </p:nvSpPr>
        <p:spPr>
          <a:xfrm>
            <a:off x="1109520" y="3179520"/>
            <a:ext cx="2970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6</a:t>
            </a:r>
            <a:endParaRPr b="0" lang="en-US" sz="1800" spc="-1" strike="noStrike">
              <a:solidFill>
                <a:srgbClr val="000000"/>
              </a:solidFill>
              <a:uFill>
                <a:solidFill>
                  <a:srgbClr val="ffffff"/>
                </a:solidFill>
              </a:uFill>
              <a:latin typeface="Arial"/>
            </a:endParaRPr>
          </a:p>
        </p:txBody>
      </p:sp>
      <p:sp>
        <p:nvSpPr>
          <p:cNvPr id="74" name="CustomShape 7"/>
          <p:cNvSpPr/>
          <p:nvPr/>
        </p:nvSpPr>
        <p:spPr>
          <a:xfrm>
            <a:off x="1184760" y="3673800"/>
            <a:ext cx="2970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4</a:t>
            </a:r>
            <a:endParaRPr b="0" lang="en-US" sz="1800" spc="-1" strike="noStrike">
              <a:solidFill>
                <a:srgbClr val="000000"/>
              </a:solidFill>
              <a:uFill>
                <a:solidFill>
                  <a:srgbClr val="ffffff"/>
                </a:solidFill>
              </a:uFill>
              <a:latin typeface="Arial"/>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5" name="Grafik 1" descr=""/>
          <p:cNvPicPr/>
          <p:nvPr/>
        </p:nvPicPr>
        <p:blipFill>
          <a:blip r:embed="rId1"/>
          <a:srcRect l="0" t="11390" r="0" b="-11390"/>
          <a:stretch/>
        </p:blipFill>
        <p:spPr>
          <a:xfrm>
            <a:off x="252000" y="720000"/>
            <a:ext cx="9359640" cy="5055120"/>
          </a:xfrm>
          <a:prstGeom prst="rect">
            <a:avLst/>
          </a:prstGeom>
          <a:ln>
            <a:noFill/>
          </a:ln>
        </p:spPr>
      </p:pic>
      <p:sp>
        <p:nvSpPr>
          <p:cNvPr id="76" name="CustomShape 1"/>
          <p:cNvSpPr/>
          <p:nvPr/>
        </p:nvSpPr>
        <p:spPr>
          <a:xfrm>
            <a:off x="252000" y="5160600"/>
            <a:ext cx="9529200" cy="138348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000000"/>
                </a:solidFill>
                <a:uFill>
                  <a:solidFill>
                    <a:srgbClr val="ffffff"/>
                  </a:solidFill>
                </a:uFill>
                <a:latin typeface="Calibri"/>
              </a:rPr>
              <a:t>Peak detection</a:t>
            </a:r>
            <a:endParaRPr b="0" lang="en-US" sz="1800" spc="-1" strike="noStrike">
              <a:solidFill>
                <a:srgbClr val="000000"/>
              </a:solidFill>
              <a:uFill>
                <a:solidFill>
                  <a:srgbClr val="ffffff"/>
                </a:solidFill>
              </a:uFill>
              <a:latin typeface="Arial"/>
            </a:endParaRPr>
          </a:p>
          <a:p>
            <a:pPr>
              <a:lnSpc>
                <a:spcPct val="100000"/>
              </a:lnSpc>
            </a:pPr>
            <a:r>
              <a:rPr b="0" lang="en-US" sz="1600" spc="-1" strike="noStrike">
                <a:solidFill>
                  <a:srgbClr val="000000"/>
                </a:solidFill>
                <a:uFill>
                  <a:solidFill>
                    <a:srgbClr val="ffffff"/>
                  </a:solidFill>
                </a:uFill>
                <a:latin typeface="Calibri"/>
              </a:rPr>
              <a:t>1. Select the tab “Integration and statistics”</a:t>
            </a:r>
            <a:endParaRPr b="0" lang="en-US" sz="1800" spc="-1" strike="noStrike">
              <a:solidFill>
                <a:srgbClr val="000000"/>
              </a:solidFill>
              <a:uFill>
                <a:solidFill>
                  <a:srgbClr val="ffffff"/>
                </a:solidFill>
              </a:uFill>
              <a:latin typeface="Arial"/>
            </a:endParaRPr>
          </a:p>
          <a:p>
            <a:pPr>
              <a:lnSpc>
                <a:spcPct val="100000"/>
              </a:lnSpc>
            </a:pPr>
            <a:r>
              <a:rPr b="0" lang="en-US" sz="1600" spc="-1" strike="noStrike">
                <a:solidFill>
                  <a:srgbClr val="000000"/>
                </a:solidFill>
                <a:uFill>
                  <a:solidFill>
                    <a:srgbClr val="ffffff"/>
                  </a:solidFill>
                </a:uFill>
                <a:latin typeface="Calibri"/>
              </a:rPr>
              <a:t>2. The options used for peak detection and the button for peak detection. Note that this algorithm is not the best </a:t>
            </a:r>
            <a:r>
              <a:rPr b="0" lang="en-US" sz="1600" spc="-1" strike="noStrike">
                <a:solidFill>
                  <a:srgbClr val="000000"/>
                </a:solidFill>
                <a:uFill>
                  <a:solidFill>
                    <a:srgbClr val="ffffff"/>
                  </a:solidFill>
                </a:uFill>
                <a:latin typeface="Calibri"/>
              </a:rPr>
              <a:t>
</a:t>
            </a:r>
            <a:r>
              <a:rPr b="0" lang="en-US" sz="1600" spc="-1" strike="noStrike">
                <a:solidFill>
                  <a:srgbClr val="000000"/>
                </a:solidFill>
                <a:uFill>
                  <a:solidFill>
                    <a:srgbClr val="ffffff"/>
                  </a:solidFill>
                </a:uFill>
                <a:latin typeface="Calibri"/>
              </a:rPr>
              <a:t>    </a:t>
            </a:r>
            <a:r>
              <a:rPr b="0" lang="en-US" sz="800" spc="-1" strike="noStrike">
                <a:solidFill>
                  <a:srgbClr val="000000"/>
                </a:solidFill>
                <a:uFill>
                  <a:solidFill>
                    <a:srgbClr val="ffffff"/>
                  </a:solidFill>
                </a:uFill>
                <a:latin typeface="Calibri"/>
              </a:rPr>
              <a:t> </a:t>
            </a:r>
            <a:r>
              <a:rPr b="0" lang="en-US" sz="1600" spc="-1" strike="noStrike">
                <a:solidFill>
                  <a:srgbClr val="000000"/>
                </a:solidFill>
                <a:uFill>
                  <a:solidFill>
                    <a:srgbClr val="ffffff"/>
                  </a:solidFill>
                </a:uFill>
                <a:latin typeface="Calibri"/>
              </a:rPr>
              <a:t>and you may need to fine tune the preprocessing if not all peak are detected.</a:t>
            </a:r>
            <a:endParaRPr b="0" lang="en-US" sz="1800" spc="-1" strike="noStrike">
              <a:solidFill>
                <a:srgbClr val="000000"/>
              </a:solidFill>
              <a:uFill>
                <a:solidFill>
                  <a:srgbClr val="ffffff"/>
                </a:solidFill>
              </a:uFill>
              <a:latin typeface="Arial"/>
            </a:endParaRPr>
          </a:p>
          <a:p>
            <a:pPr>
              <a:lnSpc>
                <a:spcPct val="100000"/>
              </a:lnSpc>
            </a:pPr>
            <a:r>
              <a:rPr b="0" lang="en-US" sz="1600" spc="-1" strike="noStrike">
                <a:solidFill>
                  <a:srgbClr val="000000"/>
                </a:solidFill>
                <a:uFill>
                  <a:solidFill>
                    <a:srgbClr val="ffffff"/>
                  </a:solidFill>
                </a:uFill>
                <a:latin typeface="Calibri"/>
              </a:rPr>
              <a:t>3. Click on “Perform automatic integration”.</a:t>
            </a:r>
            <a:endParaRPr b="0" lang="en-US" sz="1800" spc="-1" strike="noStrike">
              <a:solidFill>
                <a:srgbClr val="000000"/>
              </a:solidFill>
              <a:uFill>
                <a:solidFill>
                  <a:srgbClr val="ffffff"/>
                </a:solidFill>
              </a:uFill>
              <a:latin typeface="Arial"/>
            </a:endParaRPr>
          </a:p>
        </p:txBody>
      </p:sp>
      <p:sp>
        <p:nvSpPr>
          <p:cNvPr id="77" name="CustomShape 2"/>
          <p:cNvSpPr/>
          <p:nvPr/>
        </p:nvSpPr>
        <p:spPr>
          <a:xfrm>
            <a:off x="1621080" y="504000"/>
            <a:ext cx="2970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1</a:t>
            </a:r>
            <a:endParaRPr b="0" lang="en-US" sz="1800" spc="-1" strike="noStrike">
              <a:solidFill>
                <a:srgbClr val="000000"/>
              </a:solidFill>
              <a:uFill>
                <a:solidFill>
                  <a:srgbClr val="ffffff"/>
                </a:solidFill>
              </a:uFill>
              <a:latin typeface="Arial"/>
            </a:endParaRPr>
          </a:p>
        </p:txBody>
      </p:sp>
      <p:sp>
        <p:nvSpPr>
          <p:cNvPr id="78" name="CustomShape 3"/>
          <p:cNvSpPr/>
          <p:nvPr/>
        </p:nvSpPr>
        <p:spPr>
          <a:xfrm>
            <a:off x="146160" y="1332000"/>
            <a:ext cx="2970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2</a:t>
            </a:r>
            <a:endParaRPr b="0" lang="en-US" sz="1800" spc="-1" strike="noStrike">
              <a:solidFill>
                <a:srgbClr val="000000"/>
              </a:solidFill>
              <a:uFill>
                <a:solidFill>
                  <a:srgbClr val="ffffff"/>
                </a:solidFill>
              </a:uFill>
              <a:latin typeface="Arial"/>
            </a:endParaRPr>
          </a:p>
        </p:txBody>
      </p:sp>
      <p:sp>
        <p:nvSpPr>
          <p:cNvPr id="79" name="CustomShape 4"/>
          <p:cNvSpPr/>
          <p:nvPr/>
        </p:nvSpPr>
        <p:spPr>
          <a:xfrm>
            <a:off x="136800" y="1937160"/>
            <a:ext cx="2970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3</a:t>
            </a:r>
            <a:endParaRPr b="0" lang="en-US" sz="1800" spc="-1" strike="noStrike">
              <a:solidFill>
                <a:srgbClr val="000000"/>
              </a:solidFill>
              <a:uFill>
                <a:solidFill>
                  <a:srgbClr val="ffffff"/>
                </a:solidFill>
              </a:uFill>
              <a:latin typeface="Arial"/>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 name="CustomShape 1"/>
          <p:cNvSpPr/>
          <p:nvPr/>
        </p:nvSpPr>
        <p:spPr>
          <a:xfrm>
            <a:off x="252000" y="5540040"/>
            <a:ext cx="9529200" cy="82044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uFill>
                  <a:solidFill>
                    <a:srgbClr val="ffffff"/>
                  </a:solidFill>
                </a:uFill>
                <a:latin typeface="Calibri"/>
              </a:rPr>
              <a:t>4. The detected peaks are plotted for each channel.</a:t>
            </a:r>
            <a:endParaRPr b="0" lang="en-US" sz="1800" spc="-1" strike="noStrike">
              <a:solidFill>
                <a:srgbClr val="000000"/>
              </a:solidFill>
              <a:uFill>
                <a:solidFill>
                  <a:srgbClr val="ffffff"/>
                </a:solidFill>
              </a:uFill>
              <a:latin typeface="Arial"/>
            </a:endParaRPr>
          </a:p>
          <a:p>
            <a:pPr>
              <a:lnSpc>
                <a:spcPct val="100000"/>
              </a:lnSpc>
            </a:pPr>
            <a:r>
              <a:rPr b="0" lang="en-US" sz="1600" spc="-1" strike="noStrike">
                <a:solidFill>
                  <a:srgbClr val="000000"/>
                </a:solidFill>
                <a:uFill>
                  <a:solidFill>
                    <a:srgbClr val="ffffff"/>
                  </a:solidFill>
                </a:uFill>
                <a:latin typeface="Calibri"/>
              </a:rPr>
              <a:t>5. Each track can be selected for preview.</a:t>
            </a:r>
            <a:endParaRPr b="0" lang="en-US" sz="1800" spc="-1" strike="noStrike">
              <a:solidFill>
                <a:srgbClr val="000000"/>
              </a:solidFill>
              <a:uFill>
                <a:solidFill>
                  <a:srgbClr val="ffffff"/>
                </a:solidFill>
              </a:uFill>
              <a:latin typeface="Arial"/>
            </a:endParaRPr>
          </a:p>
          <a:p>
            <a:pPr>
              <a:lnSpc>
                <a:spcPct val="100000"/>
              </a:lnSpc>
            </a:pPr>
            <a:r>
              <a:rPr b="0" lang="en-US" sz="1600" spc="-1" strike="noStrike">
                <a:solidFill>
                  <a:srgbClr val="000000"/>
                </a:solidFill>
                <a:uFill>
                  <a:solidFill>
                    <a:srgbClr val="ffffff"/>
                  </a:solidFill>
                </a:uFill>
                <a:latin typeface="Calibri"/>
              </a:rPr>
              <a:t>6. It is possible to look in detail by showing the peak list opening in a new window.</a:t>
            </a:r>
            <a:endParaRPr b="0" lang="en-US" sz="1800" spc="-1" strike="noStrike">
              <a:solidFill>
                <a:srgbClr val="000000"/>
              </a:solidFill>
              <a:uFill>
                <a:solidFill>
                  <a:srgbClr val="ffffff"/>
                </a:solidFill>
              </a:uFill>
              <a:latin typeface="Arial"/>
            </a:endParaRPr>
          </a:p>
        </p:txBody>
      </p:sp>
      <p:pic>
        <p:nvPicPr>
          <p:cNvPr id="81" name="Grafik 4" descr=""/>
          <p:cNvPicPr/>
          <p:nvPr/>
        </p:nvPicPr>
        <p:blipFill>
          <a:blip r:embed="rId1"/>
          <a:srcRect l="0" t="11390" r="0" b="-11390"/>
          <a:stretch/>
        </p:blipFill>
        <p:spPr>
          <a:xfrm>
            <a:off x="252000" y="728640"/>
            <a:ext cx="9359640" cy="5055120"/>
          </a:xfrm>
          <a:prstGeom prst="rect">
            <a:avLst/>
          </a:prstGeom>
          <a:ln>
            <a:noFill/>
          </a:ln>
        </p:spPr>
      </p:pic>
      <p:sp>
        <p:nvSpPr>
          <p:cNvPr id="82" name="CustomShape 2"/>
          <p:cNvSpPr/>
          <p:nvPr/>
        </p:nvSpPr>
        <p:spPr>
          <a:xfrm>
            <a:off x="1622160" y="504000"/>
            <a:ext cx="2970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1</a:t>
            </a:r>
            <a:endParaRPr b="0" lang="en-US" sz="1800" spc="-1" strike="noStrike">
              <a:solidFill>
                <a:srgbClr val="000000"/>
              </a:solidFill>
              <a:uFill>
                <a:solidFill>
                  <a:srgbClr val="ffffff"/>
                </a:solidFill>
              </a:uFill>
              <a:latin typeface="Arial"/>
            </a:endParaRPr>
          </a:p>
        </p:txBody>
      </p:sp>
      <p:sp>
        <p:nvSpPr>
          <p:cNvPr id="83" name="CustomShape 3"/>
          <p:cNvSpPr/>
          <p:nvPr/>
        </p:nvSpPr>
        <p:spPr>
          <a:xfrm>
            <a:off x="146160" y="1944000"/>
            <a:ext cx="2970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3</a:t>
            </a:r>
            <a:endParaRPr b="0" lang="en-US" sz="1800" spc="-1" strike="noStrike">
              <a:solidFill>
                <a:srgbClr val="000000"/>
              </a:solidFill>
              <a:uFill>
                <a:solidFill>
                  <a:srgbClr val="ffffff"/>
                </a:solidFill>
              </a:uFill>
              <a:latin typeface="Arial"/>
            </a:endParaRPr>
          </a:p>
        </p:txBody>
      </p:sp>
      <p:sp>
        <p:nvSpPr>
          <p:cNvPr id="84" name="CustomShape 4"/>
          <p:cNvSpPr/>
          <p:nvPr/>
        </p:nvSpPr>
        <p:spPr>
          <a:xfrm>
            <a:off x="5980320" y="1026360"/>
            <a:ext cx="2970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4</a:t>
            </a:r>
            <a:endParaRPr b="0" lang="en-US" sz="1800" spc="-1" strike="noStrike">
              <a:solidFill>
                <a:srgbClr val="000000"/>
              </a:solidFill>
              <a:uFill>
                <a:solidFill>
                  <a:srgbClr val="ffffff"/>
                </a:solidFill>
              </a:uFill>
              <a:latin typeface="Arial"/>
            </a:endParaRPr>
          </a:p>
        </p:txBody>
      </p:sp>
      <p:sp>
        <p:nvSpPr>
          <p:cNvPr id="85" name="CustomShape 5"/>
          <p:cNvSpPr/>
          <p:nvPr/>
        </p:nvSpPr>
        <p:spPr>
          <a:xfrm>
            <a:off x="3832200" y="948960"/>
            <a:ext cx="2970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5</a:t>
            </a:r>
            <a:endParaRPr b="0" lang="en-US" sz="1800" spc="-1" strike="noStrike">
              <a:solidFill>
                <a:srgbClr val="000000"/>
              </a:solidFill>
              <a:uFill>
                <a:solidFill>
                  <a:srgbClr val="ffffff"/>
                </a:solidFill>
              </a:uFill>
              <a:latin typeface="Arial"/>
            </a:endParaRPr>
          </a:p>
        </p:txBody>
      </p:sp>
      <p:sp>
        <p:nvSpPr>
          <p:cNvPr id="86" name="CustomShape 6"/>
          <p:cNvSpPr/>
          <p:nvPr/>
        </p:nvSpPr>
        <p:spPr>
          <a:xfrm>
            <a:off x="1926000" y="1952640"/>
            <a:ext cx="2970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6</a:t>
            </a:r>
            <a:endParaRPr b="0" lang="en-US" sz="1800" spc="-1" strike="noStrike">
              <a:solidFill>
                <a:srgbClr val="000000"/>
              </a:solidFill>
              <a:uFill>
                <a:solidFill>
                  <a:srgbClr val="ffffff"/>
                </a:solidFill>
              </a:uFill>
              <a:latin typeface="Arial"/>
            </a:endParaRPr>
          </a:p>
        </p:txBody>
      </p:sp>
      <p:sp>
        <p:nvSpPr>
          <p:cNvPr id="87" name="CustomShape 7"/>
          <p:cNvSpPr/>
          <p:nvPr/>
        </p:nvSpPr>
        <p:spPr>
          <a:xfrm>
            <a:off x="147600" y="1332000"/>
            <a:ext cx="2970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2</a:t>
            </a:r>
            <a:endParaRPr b="0" lang="en-US" sz="1800" spc="-1" strike="noStrike">
              <a:solidFill>
                <a:srgbClr val="000000"/>
              </a:solidFill>
              <a:uFill>
                <a:solidFill>
                  <a:srgbClr val="ffffff"/>
                </a:solidFill>
              </a:uFill>
              <a:latin typeface="Arial"/>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8" name="Grafik 1" descr=""/>
          <p:cNvPicPr/>
          <p:nvPr/>
        </p:nvPicPr>
        <p:blipFill>
          <a:blip r:embed="rId1"/>
          <a:srcRect l="0" t="11390" r="0" b="-11390"/>
          <a:stretch/>
        </p:blipFill>
        <p:spPr>
          <a:xfrm>
            <a:off x="252000" y="720000"/>
            <a:ext cx="9359640" cy="5055120"/>
          </a:xfrm>
          <a:prstGeom prst="rect">
            <a:avLst/>
          </a:prstGeom>
          <a:ln>
            <a:noFill/>
          </a:ln>
        </p:spPr>
      </p:pic>
      <p:sp>
        <p:nvSpPr>
          <p:cNvPr id="89" name="CustomShape 1"/>
          <p:cNvSpPr/>
          <p:nvPr/>
        </p:nvSpPr>
        <p:spPr>
          <a:xfrm>
            <a:off x="252000" y="5347080"/>
            <a:ext cx="9529200" cy="114012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000000"/>
                </a:solidFill>
                <a:uFill>
                  <a:solidFill>
                    <a:srgbClr val="ffffff"/>
                  </a:solidFill>
                </a:uFill>
                <a:latin typeface="Calibri"/>
              </a:rPr>
              <a:t>Calibration</a:t>
            </a:r>
            <a:endParaRPr b="0" lang="en-US" sz="1800" spc="-1" strike="noStrike">
              <a:solidFill>
                <a:srgbClr val="000000"/>
              </a:solidFill>
              <a:uFill>
                <a:solidFill>
                  <a:srgbClr val="ffffff"/>
                </a:solidFill>
              </a:uFill>
              <a:latin typeface="Arial"/>
            </a:endParaRPr>
          </a:p>
          <a:p>
            <a:pPr>
              <a:lnSpc>
                <a:spcPct val="100000"/>
              </a:lnSpc>
            </a:pPr>
            <a:r>
              <a:rPr b="0" lang="en-US" sz="1600" spc="-1" strike="noStrike">
                <a:solidFill>
                  <a:srgbClr val="000000"/>
                </a:solidFill>
                <a:uFill>
                  <a:solidFill>
                    <a:srgbClr val="ffffff"/>
                  </a:solidFill>
                </a:uFill>
                <a:latin typeface="Calibri"/>
              </a:rPr>
              <a:t>1. Select the pixel window (tolerance for peak selection) and if you want to use peak height instead of area.</a:t>
            </a:r>
            <a:endParaRPr b="0" lang="en-US" sz="1800" spc="-1" strike="noStrike">
              <a:solidFill>
                <a:srgbClr val="000000"/>
              </a:solidFill>
              <a:uFill>
                <a:solidFill>
                  <a:srgbClr val="ffffff"/>
                </a:solidFill>
              </a:uFill>
              <a:latin typeface="Arial"/>
            </a:endParaRPr>
          </a:p>
          <a:p>
            <a:pPr>
              <a:lnSpc>
                <a:spcPct val="100000"/>
              </a:lnSpc>
            </a:pPr>
            <a:r>
              <a:rPr b="0" lang="en-US" sz="1600" spc="-1" strike="noStrike">
                <a:solidFill>
                  <a:srgbClr val="000000"/>
                </a:solidFill>
                <a:uFill>
                  <a:solidFill>
                    <a:srgbClr val="ffffff"/>
                  </a:solidFill>
                </a:uFill>
                <a:latin typeface="Calibri"/>
              </a:rPr>
              <a:t>2. Input which tracks provide standards and what is the targeted value for each in units you want to use (AU), </a:t>
            </a:r>
            <a:r>
              <a:rPr b="0" lang="en-US" sz="1600" spc="-1" strike="noStrike">
                <a:solidFill>
                  <a:srgbClr val="000000"/>
                </a:solidFill>
                <a:uFill>
                  <a:solidFill>
                    <a:srgbClr val="ffffff"/>
                  </a:solidFill>
                </a:uFill>
                <a:latin typeface="Calibri"/>
              </a:rPr>
              <a:t>
</a:t>
            </a:r>
            <a:r>
              <a:rPr b="0" lang="en-US" sz="1600" spc="-1" strike="noStrike">
                <a:solidFill>
                  <a:srgbClr val="000000"/>
                </a:solidFill>
                <a:uFill>
                  <a:solidFill>
                    <a:srgbClr val="ffffff"/>
                  </a:solidFill>
                </a:uFill>
                <a:latin typeface="Calibri"/>
              </a:rPr>
              <a:t>    like ng/zone.</a:t>
            </a:r>
            <a:endParaRPr b="0" lang="en-US" sz="1800" spc="-1" strike="noStrike">
              <a:solidFill>
                <a:srgbClr val="000000"/>
              </a:solidFill>
              <a:uFill>
                <a:solidFill>
                  <a:srgbClr val="ffffff"/>
                </a:solidFill>
              </a:uFill>
              <a:latin typeface="Arial"/>
            </a:endParaRPr>
          </a:p>
        </p:txBody>
      </p:sp>
      <p:sp>
        <p:nvSpPr>
          <p:cNvPr id="90" name="CustomShape 2"/>
          <p:cNvSpPr/>
          <p:nvPr/>
        </p:nvSpPr>
        <p:spPr>
          <a:xfrm>
            <a:off x="146160" y="2322000"/>
            <a:ext cx="2970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1</a:t>
            </a:r>
            <a:endParaRPr b="0" lang="en-US" sz="1800" spc="-1" strike="noStrike">
              <a:solidFill>
                <a:srgbClr val="000000"/>
              </a:solidFill>
              <a:uFill>
                <a:solidFill>
                  <a:srgbClr val="ffffff"/>
                </a:solidFill>
              </a:uFill>
              <a:latin typeface="Arial"/>
            </a:endParaRPr>
          </a:p>
        </p:txBody>
      </p:sp>
      <p:sp>
        <p:nvSpPr>
          <p:cNvPr id="91" name="CustomShape 3"/>
          <p:cNvSpPr/>
          <p:nvPr/>
        </p:nvSpPr>
        <p:spPr>
          <a:xfrm>
            <a:off x="1454760" y="3020760"/>
            <a:ext cx="2970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2</a:t>
            </a:r>
            <a:endParaRPr b="0" lang="en-US" sz="1800" spc="-1" strike="noStrike">
              <a:solidFill>
                <a:srgbClr val="000000"/>
              </a:solidFill>
              <a:uFill>
                <a:solidFill>
                  <a:srgbClr val="ffffff"/>
                </a:solidFill>
              </a:uFill>
              <a:latin typeface="Arial"/>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7</TotalTime>
  <Application>LibreOffice/5.1.6.2$Linux_X86_64 LibreOffice_project/10m0$Build-2</Application>
  <Words>650</Words>
  <Paragraphs>109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2018-06-03T09:54:38Z</dcterms:created>
  <dc:creator>Windows-Benutzer</dc:creator>
  <dc:description/>
  <dc:language>en-US</dc:language>
  <cp:lastModifiedBy/>
  <dcterms:modified xsi:type="dcterms:W3CDTF">2018-06-11T09:26:49Z</dcterms:modified>
  <cp:revision>23</cp:revision>
  <dc:subject/>
  <dc:title>PowerPoint-Präsentation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A4-Papier (210 x 297 mm)</vt:lpwstr>
  </property>
  <property fmtid="{D5CDD505-2E9C-101B-9397-08002B2CF9AE}" pid="9" name="ScaleCrop">
    <vt:bool>0</vt:bool>
  </property>
  <property fmtid="{D5CDD505-2E9C-101B-9397-08002B2CF9AE}" pid="10" name="ShareDoc">
    <vt:bool>0</vt:bool>
  </property>
  <property fmtid="{D5CDD505-2E9C-101B-9397-08002B2CF9AE}" pid="11" name="Slides">
    <vt:i4>13</vt:i4>
  </property>
</Properties>
</file>